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70" r:id="rId3"/>
    <p:sldId id="258" r:id="rId4"/>
    <p:sldId id="271" r:id="rId5"/>
    <p:sldId id="283" r:id="rId6"/>
    <p:sldId id="278" r:id="rId7"/>
    <p:sldId id="274" r:id="rId8"/>
    <p:sldId id="281" r:id="rId9"/>
    <p:sldId id="284" r:id="rId10"/>
    <p:sldId id="262" r:id="rId11"/>
    <p:sldId id="279" r:id="rId12"/>
    <p:sldId id="277" r:id="rId13"/>
    <p:sldId id="280" r:id="rId14"/>
    <p:sldId id="265" r:id="rId15"/>
    <p:sldId id="269" r:id="rId16"/>
  </p:sldIdLst>
  <p:sldSz cx="43200638" cy="323992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3606" userDrawn="1">
          <p15:clr>
            <a:srgbClr val="A4A3A4"/>
          </p15:clr>
        </p15:guide>
        <p15:guide id="2" pos="13706" userDrawn="1">
          <p15:clr>
            <a:srgbClr val="A4A3A4"/>
          </p15:clr>
        </p15:guide>
        <p15:guide id="3" orient="horz" pos="1020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mbelli Elisa" initials="ME" lastIdx="1" clrIdx="0">
    <p:extLst>
      <p:ext uri="{19B8F6BF-5375-455C-9EA6-DF929625EA0E}">
        <p15:presenceInfo xmlns:p15="http://schemas.microsoft.com/office/powerpoint/2012/main" userId="S-1-5-21-2956834458-2764860902-2936160575-23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7F7F7"/>
    <a:srgbClr val="4472C4"/>
    <a:srgbClr val="A6A6A6"/>
    <a:srgbClr val="6D2929"/>
    <a:srgbClr val="FD0002"/>
    <a:srgbClr val="FF860D"/>
    <a:srgbClr val="117FFB"/>
    <a:srgbClr val="174760"/>
    <a:srgbClr val="661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96" autoAdjust="0"/>
    <p:restoredTop sz="95033" autoAdjust="0"/>
  </p:normalViewPr>
  <p:slideViewPr>
    <p:cSldViewPr snapToGrid="0">
      <p:cViewPr varScale="1">
        <p:scale>
          <a:sx n="19" d="100"/>
          <a:sy n="19" d="100"/>
        </p:scale>
        <p:origin x="1248" y="18"/>
      </p:cViewPr>
      <p:guideLst>
        <p:guide pos="13606"/>
        <p:guide pos="13706"/>
        <p:guide orient="horz" pos="102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11:16:21.39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1 637 24575,'119'-3'0,"152"-16"0,210-20-546,189-7-2184,150 5-547,1050-14-2822,2 36 4233,70 56 103,-898 11 1681,125-1 62,3377 44 20,22-86 0,-3276-6 0,1315-7 0,886-156 0,-2796 106 0,-138-5 136,-134-6 411,-121 1-5,-252 54 111,66-28 0,-102 35-432,1-1 0,-1-1 0,0-1 0,-1 0-1,0-1 1,22-20 0,-28 20 807,1 0 1,-1-1 0,14-23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11:17:11.35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0 259 24575,'49'-1'0,"61"-7"0,86-8-546,77-2-2184,61 1-547,427-5-2822,2 14 4233,28 23 103,-366 5 1681,51-1 62,1375 18 20,9-35 0,-1334-2 0,536-4 0,360-63 0,-1137 44 0,-58-3 136,-54-2 411,-49 1-5,-103 21 111,27-11 0,-41 14-432,0-1 0,-1 1 0,1-1 0,-1 0-1,0-1 1,9-8 0,-11 9 807,0-1 1,-1 1 0,7-11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6D2A2-E8BE-4111-85D6-561E0DD3E0D3}" type="datetimeFigureOut">
              <a:rPr lang="it-IT" smtClean="0"/>
              <a:t>26/09/2024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14E04-2C8B-41AC-A844-3E277D0951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6844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28796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1pPr>
    <a:lvl2pPr marL="1814398" algn="l" defTabSz="3628796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2pPr>
    <a:lvl3pPr marL="3628796" algn="l" defTabSz="3628796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3pPr>
    <a:lvl4pPr marL="5443195" algn="l" defTabSz="3628796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4pPr>
    <a:lvl5pPr marL="7257593" algn="l" defTabSz="3628796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5pPr>
    <a:lvl6pPr marL="9071991" algn="l" defTabSz="3628796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6pPr>
    <a:lvl7pPr marL="10886389" algn="l" defTabSz="3628796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7pPr>
    <a:lvl8pPr marL="12700787" algn="l" defTabSz="3628796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8pPr>
    <a:lvl9pPr marL="14515186" algn="l" defTabSz="3628796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40478-2C8A-40DE-91E0-BB163BA7449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6509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40478-2C8A-40DE-91E0-BB163BA7449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0914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 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14E04-2C8B-41AC-A844-3E277D095173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8178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 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14E04-2C8B-41AC-A844-3E277D09517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7261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14E04-2C8B-41AC-A844-3E277D095173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5658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14E04-2C8B-41AC-A844-3E277D095173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1904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0048" y="5302386"/>
            <a:ext cx="36720542" cy="11279752"/>
          </a:xfrm>
        </p:spPr>
        <p:txBody>
          <a:bodyPr anchor="b"/>
          <a:lstStyle>
            <a:lvl1pPr algn="ctr">
              <a:defRPr sz="28346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0080" y="17017128"/>
            <a:ext cx="32400479" cy="7822326"/>
          </a:xfrm>
        </p:spPr>
        <p:txBody>
          <a:bodyPr/>
          <a:lstStyle>
            <a:lvl1pPr marL="0" indent="0" algn="ctr">
              <a:buNone/>
              <a:defRPr sz="11338"/>
            </a:lvl1pPr>
            <a:lvl2pPr marL="2159950" indent="0" algn="ctr">
              <a:buNone/>
              <a:defRPr sz="9449"/>
            </a:lvl2pPr>
            <a:lvl3pPr marL="4319900" indent="0" algn="ctr">
              <a:buNone/>
              <a:defRPr sz="8504"/>
            </a:lvl3pPr>
            <a:lvl4pPr marL="6479850" indent="0" algn="ctr">
              <a:buNone/>
              <a:defRPr sz="7559"/>
            </a:lvl4pPr>
            <a:lvl5pPr marL="8639800" indent="0" algn="ctr">
              <a:buNone/>
              <a:defRPr sz="7559"/>
            </a:lvl5pPr>
            <a:lvl6pPr marL="10799750" indent="0" algn="ctr">
              <a:buNone/>
              <a:defRPr sz="7559"/>
            </a:lvl6pPr>
            <a:lvl7pPr marL="12959700" indent="0" algn="ctr">
              <a:buNone/>
              <a:defRPr sz="7559"/>
            </a:lvl7pPr>
            <a:lvl8pPr marL="15119650" indent="0" algn="ctr">
              <a:buNone/>
              <a:defRPr sz="7559"/>
            </a:lvl8pPr>
            <a:lvl9pPr marL="17279600" indent="0" algn="ctr">
              <a:buNone/>
              <a:defRPr sz="7559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D5CB5-CEFE-41A2-994A-38E6D801ED38}" type="datetimeFigureOut">
              <a:rPr lang="it-IT" smtClean="0"/>
              <a:t>26/09/2024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5094-8710-45E5-9DFA-D42775ABCF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5878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D5CB5-CEFE-41A2-994A-38E6D801ED38}" type="datetimeFigureOut">
              <a:rPr lang="it-IT" smtClean="0"/>
              <a:t>26/09/2024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5094-8710-45E5-9DFA-D42775ABCF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372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915459" y="1724962"/>
            <a:ext cx="9315138" cy="2745689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70046" y="1724962"/>
            <a:ext cx="27405405" cy="2745689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D5CB5-CEFE-41A2-994A-38E6D801ED38}" type="datetimeFigureOut">
              <a:rPr lang="it-IT" smtClean="0"/>
              <a:t>26/09/2024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5094-8710-45E5-9DFA-D42775ABCF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4321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D5CB5-CEFE-41A2-994A-38E6D801ED38}" type="datetimeFigureOut">
              <a:rPr lang="it-IT" smtClean="0"/>
              <a:t>26/09/2024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5094-8710-45E5-9DFA-D42775ABCF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0997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7546" y="8077332"/>
            <a:ext cx="37260550" cy="13477201"/>
          </a:xfrm>
        </p:spPr>
        <p:txBody>
          <a:bodyPr anchor="b"/>
          <a:lstStyle>
            <a:lvl1pPr>
              <a:defRPr sz="28346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7546" y="21682033"/>
            <a:ext cx="37260550" cy="7087342"/>
          </a:xfrm>
        </p:spPr>
        <p:txBody>
          <a:bodyPr/>
          <a:lstStyle>
            <a:lvl1pPr marL="0" indent="0">
              <a:buNone/>
              <a:defRPr sz="11338">
                <a:solidFill>
                  <a:schemeClr val="tx1"/>
                </a:solidFill>
              </a:defRPr>
            </a:lvl1pPr>
            <a:lvl2pPr marL="2159950" indent="0">
              <a:buNone/>
              <a:defRPr sz="9449">
                <a:solidFill>
                  <a:schemeClr val="tx1">
                    <a:tint val="75000"/>
                  </a:schemeClr>
                </a:solidFill>
              </a:defRPr>
            </a:lvl2pPr>
            <a:lvl3pPr marL="4319900" indent="0">
              <a:buNone/>
              <a:defRPr sz="8504">
                <a:solidFill>
                  <a:schemeClr val="tx1">
                    <a:tint val="75000"/>
                  </a:schemeClr>
                </a:solidFill>
              </a:defRPr>
            </a:lvl3pPr>
            <a:lvl4pPr marL="6479850" indent="0">
              <a:buNone/>
              <a:defRPr sz="7559">
                <a:solidFill>
                  <a:schemeClr val="tx1">
                    <a:tint val="75000"/>
                  </a:schemeClr>
                </a:solidFill>
              </a:defRPr>
            </a:lvl4pPr>
            <a:lvl5pPr marL="8639800" indent="0">
              <a:buNone/>
              <a:defRPr sz="7559">
                <a:solidFill>
                  <a:schemeClr val="tx1">
                    <a:tint val="75000"/>
                  </a:schemeClr>
                </a:solidFill>
              </a:defRPr>
            </a:lvl5pPr>
            <a:lvl6pPr marL="10799750" indent="0">
              <a:buNone/>
              <a:defRPr sz="7559">
                <a:solidFill>
                  <a:schemeClr val="tx1">
                    <a:tint val="75000"/>
                  </a:schemeClr>
                </a:solidFill>
              </a:defRPr>
            </a:lvl6pPr>
            <a:lvl7pPr marL="12959700" indent="0">
              <a:buNone/>
              <a:defRPr sz="7559">
                <a:solidFill>
                  <a:schemeClr val="tx1">
                    <a:tint val="75000"/>
                  </a:schemeClr>
                </a:solidFill>
              </a:defRPr>
            </a:lvl7pPr>
            <a:lvl8pPr marL="15119650" indent="0">
              <a:buNone/>
              <a:defRPr sz="7559">
                <a:solidFill>
                  <a:schemeClr val="tx1">
                    <a:tint val="75000"/>
                  </a:schemeClr>
                </a:solidFill>
              </a:defRPr>
            </a:lvl8pPr>
            <a:lvl9pPr marL="17279600" indent="0">
              <a:buNone/>
              <a:defRPr sz="7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D5CB5-CEFE-41A2-994A-38E6D801ED38}" type="datetimeFigureOut">
              <a:rPr lang="it-IT" smtClean="0"/>
              <a:t>26/09/2024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5094-8710-45E5-9DFA-D42775ABCF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2571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70044" y="8624810"/>
            <a:ext cx="18360271" cy="2055705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870323" y="8624810"/>
            <a:ext cx="18360271" cy="2055705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D5CB5-CEFE-41A2-994A-38E6D801ED38}" type="datetimeFigureOut">
              <a:rPr lang="it-IT" smtClean="0"/>
              <a:t>26/09/2024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5094-8710-45E5-9DFA-D42775ABCF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5895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671" y="1724969"/>
            <a:ext cx="37260550" cy="626236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5675" y="7942328"/>
            <a:ext cx="18275892" cy="3892412"/>
          </a:xfrm>
        </p:spPr>
        <p:txBody>
          <a:bodyPr anchor="b"/>
          <a:lstStyle>
            <a:lvl1pPr marL="0" indent="0">
              <a:buNone/>
              <a:defRPr sz="11338" b="1"/>
            </a:lvl1pPr>
            <a:lvl2pPr marL="2159950" indent="0">
              <a:buNone/>
              <a:defRPr sz="9449" b="1"/>
            </a:lvl2pPr>
            <a:lvl3pPr marL="4319900" indent="0">
              <a:buNone/>
              <a:defRPr sz="8504" b="1"/>
            </a:lvl3pPr>
            <a:lvl4pPr marL="6479850" indent="0">
              <a:buNone/>
              <a:defRPr sz="7559" b="1"/>
            </a:lvl4pPr>
            <a:lvl5pPr marL="8639800" indent="0">
              <a:buNone/>
              <a:defRPr sz="7559" b="1"/>
            </a:lvl5pPr>
            <a:lvl6pPr marL="10799750" indent="0">
              <a:buNone/>
              <a:defRPr sz="7559" b="1"/>
            </a:lvl6pPr>
            <a:lvl7pPr marL="12959700" indent="0">
              <a:buNone/>
              <a:defRPr sz="7559" b="1"/>
            </a:lvl7pPr>
            <a:lvl8pPr marL="15119650" indent="0">
              <a:buNone/>
              <a:defRPr sz="7559" b="1"/>
            </a:lvl8pPr>
            <a:lvl9pPr marL="17279600" indent="0">
              <a:buNone/>
              <a:defRPr sz="7559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75675" y="11834740"/>
            <a:ext cx="18275892" cy="1740712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870325" y="7942328"/>
            <a:ext cx="18365898" cy="3892412"/>
          </a:xfrm>
        </p:spPr>
        <p:txBody>
          <a:bodyPr anchor="b"/>
          <a:lstStyle>
            <a:lvl1pPr marL="0" indent="0">
              <a:buNone/>
              <a:defRPr sz="11338" b="1"/>
            </a:lvl1pPr>
            <a:lvl2pPr marL="2159950" indent="0">
              <a:buNone/>
              <a:defRPr sz="9449" b="1"/>
            </a:lvl2pPr>
            <a:lvl3pPr marL="4319900" indent="0">
              <a:buNone/>
              <a:defRPr sz="8504" b="1"/>
            </a:lvl3pPr>
            <a:lvl4pPr marL="6479850" indent="0">
              <a:buNone/>
              <a:defRPr sz="7559" b="1"/>
            </a:lvl4pPr>
            <a:lvl5pPr marL="8639800" indent="0">
              <a:buNone/>
              <a:defRPr sz="7559" b="1"/>
            </a:lvl5pPr>
            <a:lvl6pPr marL="10799750" indent="0">
              <a:buNone/>
              <a:defRPr sz="7559" b="1"/>
            </a:lvl6pPr>
            <a:lvl7pPr marL="12959700" indent="0">
              <a:buNone/>
              <a:defRPr sz="7559" b="1"/>
            </a:lvl7pPr>
            <a:lvl8pPr marL="15119650" indent="0">
              <a:buNone/>
              <a:defRPr sz="7559" b="1"/>
            </a:lvl8pPr>
            <a:lvl9pPr marL="17279600" indent="0">
              <a:buNone/>
              <a:defRPr sz="7559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870325" y="11834740"/>
            <a:ext cx="18365898" cy="1740712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D5CB5-CEFE-41A2-994A-38E6D801ED38}" type="datetimeFigureOut">
              <a:rPr lang="it-IT" smtClean="0"/>
              <a:t>26/09/2024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5094-8710-45E5-9DFA-D42775ABCF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1690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D5CB5-CEFE-41A2-994A-38E6D801ED38}" type="datetimeFigureOut">
              <a:rPr lang="it-IT" smtClean="0"/>
              <a:t>26/09/2024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5094-8710-45E5-9DFA-D42775ABCF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1572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D5CB5-CEFE-41A2-994A-38E6D801ED38}" type="datetimeFigureOut">
              <a:rPr lang="it-IT" smtClean="0"/>
              <a:t>26/09/2024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5094-8710-45E5-9DFA-D42775ABCF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4763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671" y="2159952"/>
            <a:ext cx="13933330" cy="7559834"/>
          </a:xfrm>
        </p:spPr>
        <p:txBody>
          <a:bodyPr anchor="b"/>
          <a:lstStyle>
            <a:lvl1pPr>
              <a:defRPr sz="15118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65898" y="4664905"/>
            <a:ext cx="21870323" cy="23024494"/>
          </a:xfrm>
        </p:spPr>
        <p:txBody>
          <a:bodyPr/>
          <a:lstStyle>
            <a:lvl1pPr>
              <a:defRPr sz="15118"/>
            </a:lvl1pPr>
            <a:lvl2pPr>
              <a:defRPr sz="13228"/>
            </a:lvl2pPr>
            <a:lvl3pPr>
              <a:defRPr sz="11338"/>
            </a:lvl3pPr>
            <a:lvl4pPr>
              <a:defRPr sz="9449"/>
            </a:lvl4pPr>
            <a:lvl5pPr>
              <a:defRPr sz="9449"/>
            </a:lvl5pPr>
            <a:lvl6pPr>
              <a:defRPr sz="9449"/>
            </a:lvl6pPr>
            <a:lvl7pPr>
              <a:defRPr sz="9449"/>
            </a:lvl7pPr>
            <a:lvl8pPr>
              <a:defRPr sz="9449"/>
            </a:lvl8pPr>
            <a:lvl9pPr>
              <a:defRPr sz="94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75671" y="9719786"/>
            <a:ext cx="13933330" cy="18007107"/>
          </a:xfrm>
        </p:spPr>
        <p:txBody>
          <a:bodyPr/>
          <a:lstStyle>
            <a:lvl1pPr marL="0" indent="0">
              <a:buNone/>
              <a:defRPr sz="7559"/>
            </a:lvl1pPr>
            <a:lvl2pPr marL="2159950" indent="0">
              <a:buNone/>
              <a:defRPr sz="6614"/>
            </a:lvl2pPr>
            <a:lvl3pPr marL="4319900" indent="0">
              <a:buNone/>
              <a:defRPr sz="5669"/>
            </a:lvl3pPr>
            <a:lvl4pPr marL="6479850" indent="0">
              <a:buNone/>
              <a:defRPr sz="4724"/>
            </a:lvl4pPr>
            <a:lvl5pPr marL="8639800" indent="0">
              <a:buNone/>
              <a:defRPr sz="4724"/>
            </a:lvl5pPr>
            <a:lvl6pPr marL="10799750" indent="0">
              <a:buNone/>
              <a:defRPr sz="4724"/>
            </a:lvl6pPr>
            <a:lvl7pPr marL="12959700" indent="0">
              <a:buNone/>
              <a:defRPr sz="4724"/>
            </a:lvl7pPr>
            <a:lvl8pPr marL="15119650" indent="0">
              <a:buNone/>
              <a:defRPr sz="4724"/>
            </a:lvl8pPr>
            <a:lvl9pPr marL="17279600" indent="0">
              <a:buNone/>
              <a:defRPr sz="472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D5CB5-CEFE-41A2-994A-38E6D801ED38}" type="datetimeFigureOut">
              <a:rPr lang="it-IT" smtClean="0"/>
              <a:t>26/09/2024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5094-8710-45E5-9DFA-D42775ABCF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3442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671" y="2159952"/>
            <a:ext cx="13933330" cy="7559834"/>
          </a:xfrm>
        </p:spPr>
        <p:txBody>
          <a:bodyPr anchor="b"/>
          <a:lstStyle>
            <a:lvl1pPr>
              <a:defRPr sz="15118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365898" y="4664905"/>
            <a:ext cx="21870323" cy="23024494"/>
          </a:xfrm>
        </p:spPr>
        <p:txBody>
          <a:bodyPr anchor="t"/>
          <a:lstStyle>
            <a:lvl1pPr marL="0" indent="0">
              <a:buNone/>
              <a:defRPr sz="15118"/>
            </a:lvl1pPr>
            <a:lvl2pPr marL="2159950" indent="0">
              <a:buNone/>
              <a:defRPr sz="13228"/>
            </a:lvl2pPr>
            <a:lvl3pPr marL="4319900" indent="0">
              <a:buNone/>
              <a:defRPr sz="11338"/>
            </a:lvl3pPr>
            <a:lvl4pPr marL="6479850" indent="0">
              <a:buNone/>
              <a:defRPr sz="9449"/>
            </a:lvl4pPr>
            <a:lvl5pPr marL="8639800" indent="0">
              <a:buNone/>
              <a:defRPr sz="9449"/>
            </a:lvl5pPr>
            <a:lvl6pPr marL="10799750" indent="0">
              <a:buNone/>
              <a:defRPr sz="9449"/>
            </a:lvl6pPr>
            <a:lvl7pPr marL="12959700" indent="0">
              <a:buNone/>
              <a:defRPr sz="9449"/>
            </a:lvl7pPr>
            <a:lvl8pPr marL="15119650" indent="0">
              <a:buNone/>
              <a:defRPr sz="9449"/>
            </a:lvl8pPr>
            <a:lvl9pPr marL="17279600" indent="0">
              <a:buNone/>
              <a:defRPr sz="9449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75671" y="9719786"/>
            <a:ext cx="13933330" cy="18007107"/>
          </a:xfrm>
        </p:spPr>
        <p:txBody>
          <a:bodyPr/>
          <a:lstStyle>
            <a:lvl1pPr marL="0" indent="0">
              <a:buNone/>
              <a:defRPr sz="7559"/>
            </a:lvl1pPr>
            <a:lvl2pPr marL="2159950" indent="0">
              <a:buNone/>
              <a:defRPr sz="6614"/>
            </a:lvl2pPr>
            <a:lvl3pPr marL="4319900" indent="0">
              <a:buNone/>
              <a:defRPr sz="5669"/>
            </a:lvl3pPr>
            <a:lvl4pPr marL="6479850" indent="0">
              <a:buNone/>
              <a:defRPr sz="4724"/>
            </a:lvl4pPr>
            <a:lvl5pPr marL="8639800" indent="0">
              <a:buNone/>
              <a:defRPr sz="4724"/>
            </a:lvl5pPr>
            <a:lvl6pPr marL="10799750" indent="0">
              <a:buNone/>
              <a:defRPr sz="4724"/>
            </a:lvl6pPr>
            <a:lvl7pPr marL="12959700" indent="0">
              <a:buNone/>
              <a:defRPr sz="4724"/>
            </a:lvl7pPr>
            <a:lvl8pPr marL="15119650" indent="0">
              <a:buNone/>
              <a:defRPr sz="4724"/>
            </a:lvl8pPr>
            <a:lvl9pPr marL="17279600" indent="0">
              <a:buNone/>
              <a:defRPr sz="472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D5CB5-CEFE-41A2-994A-38E6D801ED38}" type="datetimeFigureOut">
              <a:rPr lang="it-IT" smtClean="0"/>
              <a:t>26/09/2024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5094-8710-45E5-9DFA-D42775ABCF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0941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70044" y="1724969"/>
            <a:ext cx="37260550" cy="6262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0044" y="8624810"/>
            <a:ext cx="37260550" cy="20557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70044" y="30029347"/>
            <a:ext cx="9720144" cy="1724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D5CB5-CEFE-41A2-994A-38E6D801ED38}" type="datetimeFigureOut">
              <a:rPr lang="it-IT" smtClean="0"/>
              <a:t>26/09/2024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310212" y="30029347"/>
            <a:ext cx="14580215" cy="1724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510450" y="30029347"/>
            <a:ext cx="9720144" cy="1724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95094-8710-45E5-9DFA-D42775ABCF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592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19900" rtl="0" eaLnBrk="1" latinLnBrk="0" hangingPunct="1">
        <a:lnSpc>
          <a:spcPct val="90000"/>
        </a:lnSpc>
        <a:spcBef>
          <a:spcPct val="0"/>
        </a:spcBef>
        <a:buNone/>
        <a:defRPr sz="207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975" indent="-1079975" algn="l" defTabSz="4319900" rtl="0" eaLnBrk="1" latinLnBrk="0" hangingPunct="1">
        <a:lnSpc>
          <a:spcPct val="90000"/>
        </a:lnSpc>
        <a:spcBef>
          <a:spcPts val="4724"/>
        </a:spcBef>
        <a:buFont typeface="Arial" panose="020B0604020202020204" pitchFamily="34" charset="0"/>
        <a:buChar char="•"/>
        <a:defRPr sz="13228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5" indent="-1079975" algn="l" defTabSz="4319900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11338" kern="1200">
          <a:solidFill>
            <a:schemeClr val="tx1"/>
          </a:solidFill>
          <a:latin typeface="+mn-lt"/>
          <a:ea typeface="+mn-ea"/>
          <a:cs typeface="+mn-cs"/>
        </a:defRPr>
      </a:lvl2pPr>
      <a:lvl3pPr marL="5399875" indent="-1079975" algn="l" defTabSz="4319900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9449" kern="1200">
          <a:solidFill>
            <a:schemeClr val="tx1"/>
          </a:solidFill>
          <a:latin typeface="+mn-lt"/>
          <a:ea typeface="+mn-ea"/>
          <a:cs typeface="+mn-cs"/>
        </a:defRPr>
      </a:lvl3pPr>
      <a:lvl4pPr marL="7559825" indent="-1079975" algn="l" defTabSz="4319900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4pPr>
      <a:lvl5pPr marL="9719775" indent="-1079975" algn="l" defTabSz="4319900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5pPr>
      <a:lvl6pPr marL="11879725" indent="-1079975" algn="l" defTabSz="4319900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6pPr>
      <a:lvl7pPr marL="14039675" indent="-1079975" algn="l" defTabSz="4319900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7pPr>
      <a:lvl8pPr marL="16199625" indent="-1079975" algn="l" defTabSz="4319900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8pPr>
      <a:lvl9pPr marL="18359575" indent="-1079975" algn="l" defTabSz="4319900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19900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1pPr>
      <a:lvl2pPr marL="2159950" algn="l" defTabSz="4319900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319900" algn="l" defTabSz="4319900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3pPr>
      <a:lvl4pPr marL="6479850" algn="l" defTabSz="4319900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4pPr>
      <a:lvl5pPr marL="8639800" algn="l" defTabSz="4319900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5pPr>
      <a:lvl6pPr marL="10799750" algn="l" defTabSz="4319900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6pPr>
      <a:lvl7pPr marL="12959700" algn="l" defTabSz="4319900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7pPr>
      <a:lvl8pPr marL="15119650" algn="l" defTabSz="4319900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8pPr>
      <a:lvl9pPr marL="17279600" algn="l" defTabSz="4319900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tiff"/><Relationship Id="rId7" Type="http://schemas.openxmlformats.org/officeDocument/2006/relationships/image" Target="../media/image29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iff"/><Relationship Id="rId11" Type="http://schemas.microsoft.com/office/2007/relationships/hdphoto" Target="../media/hdphoto11.wdp"/><Relationship Id="rId5" Type="http://schemas.openxmlformats.org/officeDocument/2006/relationships/image" Target="../media/image47.tiff"/><Relationship Id="rId10" Type="http://schemas.openxmlformats.org/officeDocument/2006/relationships/image" Target="../media/image50.png"/><Relationship Id="rId4" Type="http://schemas.openxmlformats.org/officeDocument/2006/relationships/image" Target="../media/image46.tiff"/><Relationship Id="rId9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12.wdp"/><Relationship Id="rId5" Type="http://schemas.openxmlformats.org/officeDocument/2006/relationships/image" Target="../media/image53.tiff"/><Relationship Id="rId10" Type="http://schemas.openxmlformats.org/officeDocument/2006/relationships/image" Target="../media/image56.png"/><Relationship Id="rId4" Type="http://schemas.openxmlformats.org/officeDocument/2006/relationships/image" Target="../media/image52.tiff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8.emf"/><Relationship Id="rId7" Type="http://schemas.openxmlformats.org/officeDocument/2006/relationships/image" Target="../media/image60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customXml" Target="../ink/ink1.xml"/><Relationship Id="rId10" Type="http://schemas.openxmlformats.org/officeDocument/2006/relationships/image" Target="../media/image63.png"/><Relationship Id="rId4" Type="http://schemas.openxmlformats.org/officeDocument/2006/relationships/image" Target="../media/image59.emf"/><Relationship Id="rId9" Type="http://schemas.openxmlformats.org/officeDocument/2006/relationships/customXml" Target="../ink/ink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microsoft.com/office/2007/relationships/hdphoto" Target="../media/hdphoto13.wdp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27.png"/><Relationship Id="rId5" Type="http://schemas.microsoft.com/office/2007/relationships/hdphoto" Target="../media/hdphoto9.wdp"/><Relationship Id="rId10" Type="http://schemas.microsoft.com/office/2007/relationships/hdphoto" Target="../media/hdphoto2.wdp"/><Relationship Id="rId4" Type="http://schemas.openxmlformats.org/officeDocument/2006/relationships/image" Target="../media/image34.png"/><Relationship Id="rId9" Type="http://schemas.openxmlformats.org/officeDocument/2006/relationships/image" Target="../media/image2.pn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png"/><Relationship Id="rId18" Type="http://schemas.openxmlformats.org/officeDocument/2006/relationships/image" Target="../media/image79.jpeg"/><Relationship Id="rId26" Type="http://schemas.openxmlformats.org/officeDocument/2006/relationships/image" Target="../media/image86.png"/><Relationship Id="rId3" Type="http://schemas.openxmlformats.org/officeDocument/2006/relationships/image" Target="../media/image3.png"/><Relationship Id="rId21" Type="http://schemas.openxmlformats.org/officeDocument/2006/relationships/image" Target="../media/image82.jpeg"/><Relationship Id="rId7" Type="http://schemas.openxmlformats.org/officeDocument/2006/relationships/image" Target="../media/image68.PNG"/><Relationship Id="rId12" Type="http://schemas.openxmlformats.org/officeDocument/2006/relationships/image" Target="../media/image73.jpeg"/><Relationship Id="rId17" Type="http://schemas.openxmlformats.org/officeDocument/2006/relationships/image" Target="../media/image78.PNG"/><Relationship Id="rId25" Type="http://schemas.openxmlformats.org/officeDocument/2006/relationships/image" Target="../media/image85.png"/><Relationship Id="rId2" Type="http://schemas.openxmlformats.org/officeDocument/2006/relationships/image" Target="../media/image64.png"/><Relationship Id="rId16" Type="http://schemas.openxmlformats.org/officeDocument/2006/relationships/image" Target="../media/image77.jpeg"/><Relationship Id="rId20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24" Type="http://schemas.openxmlformats.org/officeDocument/2006/relationships/image" Target="../media/image84.png"/><Relationship Id="rId5" Type="http://schemas.openxmlformats.org/officeDocument/2006/relationships/image" Target="../media/image66.jpeg"/><Relationship Id="rId15" Type="http://schemas.openxmlformats.org/officeDocument/2006/relationships/image" Target="../media/image76.jpeg"/><Relationship Id="rId23" Type="http://schemas.microsoft.com/office/2007/relationships/hdphoto" Target="../media/hdphoto14.wdp"/><Relationship Id="rId10" Type="http://schemas.openxmlformats.org/officeDocument/2006/relationships/image" Target="../media/image71.PNG"/><Relationship Id="rId19" Type="http://schemas.openxmlformats.org/officeDocument/2006/relationships/image" Target="../media/image80.jpe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microsoft.com/office/2007/relationships/hdphoto" Target="../media/hdphoto7.wdp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microsoft.com/office/2007/relationships/hdphoto" Target="../media/hdphoto9.wdp"/><Relationship Id="rId10" Type="http://schemas.openxmlformats.org/officeDocument/2006/relationships/image" Target="../media/image39.jpeg"/><Relationship Id="rId4" Type="http://schemas.openxmlformats.org/officeDocument/2006/relationships/image" Target="../media/image34.pn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E2ADBD7A-9D57-6FA7-EFC1-F311DBB5C068}"/>
              </a:ext>
            </a:extLst>
          </p:cNvPr>
          <p:cNvSpPr/>
          <p:nvPr/>
        </p:nvSpPr>
        <p:spPr>
          <a:xfrm>
            <a:off x="31833470" y="2086"/>
            <a:ext cx="11367168" cy="32400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5DA71CB-13B4-9384-699E-F968C0A65335}"/>
              </a:ext>
            </a:extLst>
          </p:cNvPr>
          <p:cNvSpPr/>
          <p:nvPr/>
        </p:nvSpPr>
        <p:spPr>
          <a:xfrm>
            <a:off x="1465808" y="10382095"/>
            <a:ext cx="28807678" cy="7098252"/>
          </a:xfrm>
          <a:prstGeom prst="rect">
            <a:avLst/>
          </a:prstGeom>
          <a:noFill/>
        </p:spPr>
        <p:txBody>
          <a:bodyPr wrap="square" lIns="324005" tIns="162002" rIns="324005" bIns="162002">
            <a:spAutoFit/>
          </a:bodyPr>
          <a:lstStyle/>
          <a:p>
            <a:pPr algn="ctr"/>
            <a:r>
              <a:rPr lang="en-US" sz="11000" kern="1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effect of a probiotic formulation on modulating peripheral inflammation and bacterial-derived metabolite levels in Alzheimer's Disease patients</a:t>
            </a:r>
            <a:endParaRPr lang="it-IT" sz="11000" kern="1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EB8F6C74-4EDE-4F09-AA77-3F07DBA241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7403">
                        <a14:foregroundMark x1="45455" y1="72986" x2="45455" y2="72986"/>
                        <a14:foregroundMark x1="62987" y1="28436" x2="62987" y2="28436"/>
                        <a14:backgroundMark x1="41558" y1="74408" x2="41558" y2="744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50122" y="20796606"/>
            <a:ext cx="3361067" cy="4605098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87771875-6AD1-7D89-2FF0-9F0E82FA2D4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54" b="97853" l="722" r="100000">
                        <a14:foregroundMark x1="47292" y1="21166" x2="47292" y2="211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82816" y="5035031"/>
            <a:ext cx="3361068" cy="3955623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5A929B3-5F42-D7DF-EB98-863F6F89B346}"/>
              </a:ext>
            </a:extLst>
          </p:cNvPr>
          <p:cNvSpPr txBox="1"/>
          <p:nvPr/>
        </p:nvSpPr>
        <p:spPr>
          <a:xfrm>
            <a:off x="6459133" y="19601481"/>
            <a:ext cx="194402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Elisa Mombelli</a:t>
            </a:r>
          </a:p>
          <a:p>
            <a:pPr algn="ctr"/>
            <a:endParaRPr lang="it-IT" sz="6000" dirty="0">
              <a:solidFill>
                <a:srgbClr val="1F4E7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it-IT" sz="6000" dirty="0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Biological Psychiatric Unit</a:t>
            </a:r>
          </a:p>
          <a:p>
            <a:pPr algn="ctr"/>
            <a:r>
              <a:rPr lang="it-IT" sz="6000" dirty="0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IRCCS Fatebenefratelli San Giovanni di Dio</a:t>
            </a:r>
          </a:p>
          <a:p>
            <a:pPr algn="ctr"/>
            <a:r>
              <a:rPr lang="it-IT" sz="6000" dirty="0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Brescia, Italy</a:t>
            </a:r>
          </a:p>
        </p:txBody>
      </p:sp>
      <p:pic>
        <p:nvPicPr>
          <p:cNvPr id="2050" name="Picture 2" descr="IRCCS Istituto Centro San Giovanni di Dio Fatebenefratelli Brescia">
            <a:extLst>
              <a:ext uri="{FF2B5EF4-FFF2-40B4-BE49-F238E27FC236}">
                <a16:creationId xmlns:a16="http://schemas.microsoft.com/office/drawing/2014/main" id="{FACC130B-27A8-9CD4-C6D8-F704F8796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2711" y="24435073"/>
            <a:ext cx="4004502" cy="329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0AA489FE-D1F2-0AA6-3A68-2E397EBD3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7581" y="1747208"/>
            <a:ext cx="10783035" cy="3412353"/>
          </a:xfrm>
          <a:prstGeom prst="rect">
            <a:avLst/>
          </a:prstGeom>
        </p:spPr>
      </p:pic>
      <p:pic>
        <p:nvPicPr>
          <p:cNvPr id="2124" name="Immagine 2123">
            <a:extLst>
              <a:ext uri="{FF2B5EF4-FFF2-40B4-BE49-F238E27FC236}">
                <a16:creationId xmlns:a16="http://schemas.microsoft.com/office/drawing/2014/main" id="{AD145F99-A16E-A30C-6CB5-9C6AE5D080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63387" y="19647621"/>
            <a:ext cx="4725729" cy="12826979"/>
          </a:xfrm>
          <a:prstGeom prst="rect">
            <a:avLst/>
          </a:prstGeom>
        </p:spPr>
      </p:pic>
      <p:pic>
        <p:nvPicPr>
          <p:cNvPr id="2126" name="Immagine 2125">
            <a:extLst>
              <a:ext uri="{FF2B5EF4-FFF2-40B4-BE49-F238E27FC236}">
                <a16:creationId xmlns:a16="http://schemas.microsoft.com/office/drawing/2014/main" id="{951D7D66-14C7-2757-0732-52CC21B5B4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804" r="100000">
                        <a14:backgroundMark x1="25980" y1="50112" x2="25980" y2="50112"/>
                        <a14:backgroundMark x1="74510" y1="48546" x2="74510" y2="485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88318" y="21126102"/>
            <a:ext cx="5187418" cy="11366548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C4561BF8-E72E-4551-AC7F-E195A05A5C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535" y="8977616"/>
            <a:ext cx="2107224" cy="12034588"/>
          </a:xfrm>
          <a:prstGeom prst="rect">
            <a:avLst/>
          </a:prstGeom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A214A5F4-1B0F-1648-7550-4C4602434F76}"/>
              </a:ext>
            </a:extLst>
          </p:cNvPr>
          <p:cNvGrpSpPr/>
          <p:nvPr/>
        </p:nvGrpSpPr>
        <p:grpSpPr>
          <a:xfrm>
            <a:off x="6172200" y="5106282"/>
            <a:ext cx="20726400" cy="3410826"/>
            <a:chOff x="5829300" y="5601582"/>
            <a:chExt cx="20726400" cy="3410826"/>
          </a:xfrm>
          <a:effectLst>
            <a:reflection blurRad="1257300" stA="56000" endPos="44000" dir="5400000" sy="-100000" algn="bl" rotWithShape="0"/>
          </a:effectLst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93FAF95C-16A2-036F-FCD2-E33027CCE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9300" y="5601582"/>
              <a:ext cx="20726400" cy="3376825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D6BB4441-83AF-7454-A7B4-4F42E8A3BA9E}"/>
                </a:ext>
              </a:extLst>
            </p:cNvPr>
            <p:cNvSpPr txBox="1"/>
            <p:nvPr/>
          </p:nvSpPr>
          <p:spPr>
            <a:xfrm>
              <a:off x="6275728" y="5642255"/>
              <a:ext cx="19632272" cy="3370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800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14th Mind-Body Interface International Symposium</a:t>
              </a:r>
            </a:p>
            <a:p>
              <a:pPr algn="ctr"/>
              <a:endParaRPr lang="it-IT" sz="48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it-IT" sz="5400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Minds &amp; </a:t>
              </a:r>
              <a:r>
                <a:rPr lang="it-IT" sz="5400" dirty="0" err="1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Megabytes</a:t>
              </a:r>
              <a:r>
                <a:rPr lang="it-IT" sz="5400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Optimizing Mental Health in the Digital Age</a:t>
              </a:r>
            </a:p>
            <a:p>
              <a:pPr algn="ctr">
                <a:spcBef>
                  <a:spcPts val="1800"/>
                </a:spcBef>
              </a:pPr>
              <a:r>
                <a:rPr lang="it-IT" sz="4800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Taichung, 20 </a:t>
              </a:r>
              <a:r>
                <a:rPr lang="it-IT" sz="4800" dirty="0" err="1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October</a:t>
              </a:r>
              <a:r>
                <a:rPr lang="it-IT" sz="4800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532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12B0C4E3-359A-BF00-E462-65C5818D14A4}"/>
              </a:ext>
            </a:extLst>
          </p:cNvPr>
          <p:cNvGrpSpPr/>
          <p:nvPr/>
        </p:nvGrpSpPr>
        <p:grpSpPr>
          <a:xfrm>
            <a:off x="24034260" y="4978949"/>
            <a:ext cx="14357953" cy="10675997"/>
            <a:chOff x="18509760" y="11417849"/>
            <a:chExt cx="14357953" cy="10675997"/>
          </a:xfrm>
        </p:grpSpPr>
        <p:pic>
          <p:nvPicPr>
            <p:cNvPr id="83" name="Immagine 82">
              <a:extLst>
                <a:ext uri="{FF2B5EF4-FFF2-40B4-BE49-F238E27FC236}">
                  <a16:creationId xmlns:a16="http://schemas.microsoft.com/office/drawing/2014/main" id="{D0AEDC42-597D-7C53-4A27-55774D2E0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09760" y="11987750"/>
              <a:ext cx="10106096" cy="10106096"/>
            </a:xfrm>
            <a:prstGeom prst="rect">
              <a:avLst/>
            </a:prstGeom>
          </p:spPr>
        </p:pic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695B70B4-5A35-27DB-AAFA-8304C1667150}"/>
                </a:ext>
              </a:extLst>
            </p:cNvPr>
            <p:cNvSpPr txBox="1"/>
            <p:nvPr/>
          </p:nvSpPr>
          <p:spPr>
            <a:xfrm>
              <a:off x="18611503" y="11417849"/>
              <a:ext cx="142562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000" b="1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Demographics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1BCA5A3F-CA6A-2C4F-F56F-EDCFAD047362}"/>
              </a:ext>
            </a:extLst>
          </p:cNvPr>
          <p:cNvGrpSpPr/>
          <p:nvPr/>
        </p:nvGrpSpPr>
        <p:grpSpPr>
          <a:xfrm>
            <a:off x="24136003" y="17988960"/>
            <a:ext cx="14603361" cy="12713925"/>
            <a:chOff x="29632827" y="11397660"/>
            <a:chExt cx="14603361" cy="12713925"/>
          </a:xfrm>
        </p:grpSpPr>
        <p:pic>
          <p:nvPicPr>
            <p:cNvPr id="85" name="Immagine 84">
              <a:extLst>
                <a:ext uri="{FF2B5EF4-FFF2-40B4-BE49-F238E27FC236}">
                  <a16:creationId xmlns:a16="http://schemas.microsoft.com/office/drawing/2014/main" id="{5F115580-CCC6-97B2-2983-BBD071810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632827" y="11987081"/>
              <a:ext cx="10248501" cy="12124504"/>
            </a:xfrm>
            <a:prstGeom prst="rect">
              <a:avLst/>
            </a:prstGeom>
          </p:spPr>
        </p:pic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C2398C8F-5A12-3F24-9DDB-FAB963201D45}"/>
                </a:ext>
              </a:extLst>
            </p:cNvPr>
            <p:cNvSpPr txBox="1"/>
            <p:nvPr/>
          </p:nvSpPr>
          <p:spPr>
            <a:xfrm>
              <a:off x="29979978" y="11397660"/>
              <a:ext cx="142562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000" b="1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Clinical features</a:t>
              </a:r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C267C576-D45B-1E40-83E6-AE4BBA489821}"/>
              </a:ext>
            </a:extLst>
          </p:cNvPr>
          <p:cNvSpPr/>
          <p:nvPr/>
        </p:nvSpPr>
        <p:spPr>
          <a:xfrm>
            <a:off x="42911798" y="-30164"/>
            <a:ext cx="288840" cy="3250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49F59ED-EDB3-59DD-36E5-06BBC87EFFCE}"/>
              </a:ext>
            </a:extLst>
          </p:cNvPr>
          <p:cNvSpPr/>
          <p:nvPr/>
        </p:nvSpPr>
        <p:spPr>
          <a:xfrm>
            <a:off x="42271321" y="-30164"/>
            <a:ext cx="565123" cy="3250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ECBC124-2FE6-41F8-03AF-B8EDDA862E06}"/>
              </a:ext>
            </a:extLst>
          </p:cNvPr>
          <p:cNvSpPr/>
          <p:nvPr/>
        </p:nvSpPr>
        <p:spPr>
          <a:xfrm>
            <a:off x="41216427" y="-30156"/>
            <a:ext cx="923038" cy="32436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CFBFEE-6C9B-48FB-734F-AAFFADE2C1AA}"/>
              </a:ext>
            </a:extLst>
          </p:cNvPr>
          <p:cNvSpPr txBox="1"/>
          <p:nvPr/>
        </p:nvSpPr>
        <p:spPr>
          <a:xfrm>
            <a:off x="1488867" y="1323613"/>
            <a:ext cx="38336472" cy="140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504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Recruitment flow-chart and clinical and demographic features of patients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2C2683C7-9339-F268-4D6E-9D74D7EA4A59}"/>
              </a:ext>
            </a:extLst>
          </p:cNvPr>
          <p:cNvCxnSpPr>
            <a:cxnSpLocks/>
          </p:cNvCxnSpPr>
          <p:nvPr/>
        </p:nvCxnSpPr>
        <p:spPr>
          <a:xfrm>
            <a:off x="1219533" y="2081132"/>
            <a:ext cx="0" cy="765366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F6507536-1802-1653-6C04-EAD42BF8EDA5}"/>
              </a:ext>
            </a:extLst>
          </p:cNvPr>
          <p:cNvGrpSpPr/>
          <p:nvPr/>
        </p:nvGrpSpPr>
        <p:grpSpPr>
          <a:xfrm rot="10800000">
            <a:off x="36340301" y="2023318"/>
            <a:ext cx="1210989" cy="1146061"/>
            <a:chOff x="5276461" y="1010498"/>
            <a:chExt cx="341763" cy="323439"/>
          </a:xfrm>
        </p:grpSpPr>
        <p:sp>
          <p:nvSpPr>
            <p:cNvPr id="12" name="Mezza cornice 11">
              <a:extLst>
                <a:ext uri="{FF2B5EF4-FFF2-40B4-BE49-F238E27FC236}">
                  <a16:creationId xmlns:a16="http://schemas.microsoft.com/office/drawing/2014/main" id="{7C5AEAF4-66ED-A9B3-5C6A-08C607A69717}"/>
                </a:ext>
              </a:extLst>
            </p:cNvPr>
            <p:cNvSpPr/>
            <p:nvPr/>
          </p:nvSpPr>
          <p:spPr>
            <a:xfrm>
              <a:off x="5276461" y="1010498"/>
              <a:ext cx="341631" cy="323439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  <p:sp>
          <p:nvSpPr>
            <p:cNvPr id="13" name="Mezza cornice 12">
              <a:extLst>
                <a:ext uri="{FF2B5EF4-FFF2-40B4-BE49-F238E27FC236}">
                  <a16:creationId xmlns:a16="http://schemas.microsoft.com/office/drawing/2014/main" id="{7854E56A-D8CF-F4FA-7AF2-87C1212A788C}"/>
                </a:ext>
              </a:extLst>
            </p:cNvPr>
            <p:cNvSpPr/>
            <p:nvPr/>
          </p:nvSpPr>
          <p:spPr>
            <a:xfrm>
              <a:off x="5366586" y="1089176"/>
              <a:ext cx="251638" cy="241005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</p:grp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8A150166-350C-21F1-A2E5-2FA3CE4F45C7}"/>
              </a:ext>
            </a:extLst>
          </p:cNvPr>
          <p:cNvCxnSpPr>
            <a:cxnSpLocks/>
          </p:cNvCxnSpPr>
          <p:nvPr/>
        </p:nvCxnSpPr>
        <p:spPr>
          <a:xfrm flipV="1">
            <a:off x="1222399" y="2851928"/>
            <a:ext cx="34884000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3E981A9E-6A48-434D-796B-133AD55F489D}"/>
              </a:ext>
            </a:extLst>
          </p:cNvPr>
          <p:cNvGrpSpPr/>
          <p:nvPr/>
        </p:nvGrpSpPr>
        <p:grpSpPr>
          <a:xfrm>
            <a:off x="873937" y="821057"/>
            <a:ext cx="1210989" cy="1146061"/>
            <a:chOff x="5276461" y="1010498"/>
            <a:chExt cx="341763" cy="323439"/>
          </a:xfrm>
        </p:grpSpPr>
        <p:sp>
          <p:nvSpPr>
            <p:cNvPr id="16" name="Mezza cornice 15">
              <a:extLst>
                <a:ext uri="{FF2B5EF4-FFF2-40B4-BE49-F238E27FC236}">
                  <a16:creationId xmlns:a16="http://schemas.microsoft.com/office/drawing/2014/main" id="{D30CC3C5-AFA7-CB1B-FE87-DFA78F19E53A}"/>
                </a:ext>
              </a:extLst>
            </p:cNvPr>
            <p:cNvSpPr/>
            <p:nvPr/>
          </p:nvSpPr>
          <p:spPr>
            <a:xfrm>
              <a:off x="5276461" y="1010498"/>
              <a:ext cx="341631" cy="323439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  <p:sp>
          <p:nvSpPr>
            <p:cNvPr id="29" name="Mezza cornice 28">
              <a:extLst>
                <a:ext uri="{FF2B5EF4-FFF2-40B4-BE49-F238E27FC236}">
                  <a16:creationId xmlns:a16="http://schemas.microsoft.com/office/drawing/2014/main" id="{822BAFE5-3AFE-5ADF-C3F9-12C3CBF28EC1}"/>
                </a:ext>
              </a:extLst>
            </p:cNvPr>
            <p:cNvSpPr/>
            <p:nvPr/>
          </p:nvSpPr>
          <p:spPr>
            <a:xfrm>
              <a:off x="5366586" y="1089176"/>
              <a:ext cx="251638" cy="241005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</p:grpSp>
      <p:pic>
        <p:nvPicPr>
          <p:cNvPr id="5" name="Immagine 4" descr="Immagine che contiene testo, schermata, Carattere, diagramma&#10;&#10;Descrizione generata automaticamente">
            <a:extLst>
              <a:ext uri="{FF2B5EF4-FFF2-40B4-BE49-F238E27FC236}">
                <a16:creationId xmlns:a16="http://schemas.microsoft.com/office/drawing/2014/main" id="{436B59B5-9B0F-0CE2-479E-98939B090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375" y="5660678"/>
            <a:ext cx="16013660" cy="2352223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4BEB5B5-252B-9434-C4E5-F23830C9C4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23" t="5486" r="4856"/>
          <a:stretch/>
        </p:blipFill>
        <p:spPr>
          <a:xfrm>
            <a:off x="718273" y="4685251"/>
            <a:ext cx="2792202" cy="373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12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8D4ADAB9-07FA-9CEF-2240-1A131A16EC0B}"/>
              </a:ext>
            </a:extLst>
          </p:cNvPr>
          <p:cNvGrpSpPr/>
          <p:nvPr/>
        </p:nvGrpSpPr>
        <p:grpSpPr>
          <a:xfrm>
            <a:off x="145459" y="6362776"/>
            <a:ext cx="8621163" cy="12218856"/>
            <a:chOff x="437984" y="1535123"/>
            <a:chExt cx="2433048" cy="3448382"/>
          </a:xfrm>
        </p:grpSpPr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A8CE343C-300E-164B-731B-D7B57C19D8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829" r="-1"/>
            <a:stretch/>
          </p:blipFill>
          <p:spPr>
            <a:xfrm>
              <a:off x="437984" y="2098607"/>
              <a:ext cx="2356776" cy="2714903"/>
            </a:xfrm>
            <a:prstGeom prst="rect">
              <a:avLst/>
            </a:prstGeom>
          </p:spPr>
        </p:pic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3A08DC16-18CA-9B44-9E9F-FD58E75F1CC8}"/>
                </a:ext>
              </a:extLst>
            </p:cNvPr>
            <p:cNvSpPr txBox="1"/>
            <p:nvPr/>
          </p:nvSpPr>
          <p:spPr>
            <a:xfrm>
              <a:off x="989850" y="1535123"/>
              <a:ext cx="1834846" cy="19977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IL6</a:t>
              </a:r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477F53CD-8C18-2BD0-48AE-DC7E74CD589C}"/>
                </a:ext>
              </a:extLst>
            </p:cNvPr>
            <p:cNvSpPr txBox="1"/>
            <p:nvPr/>
          </p:nvSpPr>
          <p:spPr>
            <a:xfrm>
              <a:off x="1681154" y="1790624"/>
              <a:ext cx="387794" cy="187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2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0.011</a:t>
              </a:r>
            </a:p>
          </p:txBody>
        </p:sp>
        <p:cxnSp>
          <p:nvCxnSpPr>
            <p:cNvPr id="46" name="Connettore 1 20">
              <a:extLst>
                <a:ext uri="{FF2B5EF4-FFF2-40B4-BE49-F238E27FC236}">
                  <a16:creationId xmlns:a16="http://schemas.microsoft.com/office/drawing/2014/main" id="{57E4A077-DC74-66ED-12DA-A3423A57B7C5}"/>
                </a:ext>
              </a:extLst>
            </p:cNvPr>
            <p:cNvCxnSpPr>
              <a:cxnSpLocks/>
            </p:cNvCxnSpPr>
            <p:nvPr/>
          </p:nvCxnSpPr>
          <p:spPr>
            <a:xfrm>
              <a:off x="1411055" y="2067996"/>
              <a:ext cx="943145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55FE4212-2037-50F9-09FA-41D5D22CBDCA}"/>
                </a:ext>
              </a:extLst>
            </p:cNvPr>
            <p:cNvSpPr txBox="1"/>
            <p:nvPr/>
          </p:nvSpPr>
          <p:spPr>
            <a:xfrm>
              <a:off x="750899" y="4803578"/>
              <a:ext cx="2120133" cy="179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it-IT" sz="354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E836D7FB-4484-A479-C050-214A176F99F0}"/>
              </a:ext>
            </a:extLst>
          </p:cNvPr>
          <p:cNvGrpSpPr/>
          <p:nvPr/>
        </p:nvGrpSpPr>
        <p:grpSpPr>
          <a:xfrm>
            <a:off x="8395806" y="6464027"/>
            <a:ext cx="7406620" cy="13897467"/>
            <a:chOff x="2585406" y="1563698"/>
            <a:chExt cx="2090282" cy="3922116"/>
          </a:xfrm>
        </p:grpSpPr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1EB17BC4-A7D4-88F8-2F99-2215B5F79E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403"/>
            <a:stretch/>
          </p:blipFill>
          <p:spPr>
            <a:xfrm>
              <a:off x="2585406" y="2117250"/>
              <a:ext cx="2027374" cy="2714903"/>
            </a:xfrm>
            <a:prstGeom prst="rect">
              <a:avLst/>
            </a:prstGeom>
          </p:spPr>
        </p:pic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F4151573-6ADF-E1D0-BED5-BD2DD740331A}"/>
                </a:ext>
              </a:extLst>
            </p:cNvPr>
            <p:cNvSpPr txBox="1"/>
            <p:nvPr/>
          </p:nvSpPr>
          <p:spPr>
            <a:xfrm>
              <a:off x="2824459" y="1563698"/>
              <a:ext cx="1802105" cy="19977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NLRP3</a:t>
              </a: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5B07CD5B-9639-CB35-1A0B-71D3F7A481B5}"/>
                </a:ext>
              </a:extLst>
            </p:cNvPr>
            <p:cNvSpPr txBox="1"/>
            <p:nvPr/>
          </p:nvSpPr>
          <p:spPr>
            <a:xfrm>
              <a:off x="3502688" y="1832781"/>
              <a:ext cx="387794" cy="187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2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0.006</a:t>
              </a:r>
            </a:p>
          </p:txBody>
        </p:sp>
        <p:cxnSp>
          <p:nvCxnSpPr>
            <p:cNvPr id="50" name="Connettore 1 24">
              <a:extLst>
                <a:ext uri="{FF2B5EF4-FFF2-40B4-BE49-F238E27FC236}">
                  <a16:creationId xmlns:a16="http://schemas.microsoft.com/office/drawing/2014/main" id="{2944FD00-CA54-50AC-CB43-7E85A0201C82}"/>
                </a:ext>
              </a:extLst>
            </p:cNvPr>
            <p:cNvCxnSpPr>
              <a:cxnSpLocks/>
            </p:cNvCxnSpPr>
            <p:nvPr/>
          </p:nvCxnSpPr>
          <p:spPr>
            <a:xfrm>
              <a:off x="3246954" y="2082989"/>
              <a:ext cx="943145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20B08B9A-CEE4-4D16-ABFF-7865563CFCCC}"/>
                </a:ext>
              </a:extLst>
            </p:cNvPr>
            <p:cNvSpPr txBox="1"/>
            <p:nvPr/>
          </p:nvSpPr>
          <p:spPr>
            <a:xfrm>
              <a:off x="2761365" y="4886479"/>
              <a:ext cx="1914323" cy="599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It contributes to inflammation by inducing </a:t>
              </a:r>
              <a:r>
                <a:rPr lang="en-US" sz="4400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cytokine maturation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it-IT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C8F9AA46-7E8C-8ED9-83E5-16C5EE7E3749}"/>
              </a:ext>
            </a:extLst>
          </p:cNvPr>
          <p:cNvGrpSpPr/>
          <p:nvPr/>
        </p:nvGrpSpPr>
        <p:grpSpPr>
          <a:xfrm>
            <a:off x="15564302" y="6396526"/>
            <a:ext cx="7435359" cy="15996300"/>
            <a:chOff x="4608486" y="1544648"/>
            <a:chExt cx="2098393" cy="4514445"/>
          </a:xfrm>
        </p:grpSpPr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16650C0C-BECF-1631-47B9-177C4D92AC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486"/>
            <a:stretch/>
          </p:blipFill>
          <p:spPr>
            <a:xfrm>
              <a:off x="4608486" y="2120391"/>
              <a:ext cx="2048599" cy="2714903"/>
            </a:xfrm>
            <a:prstGeom prst="rect">
              <a:avLst/>
            </a:prstGeom>
          </p:spPr>
        </p:pic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C029F639-DE33-BFBA-5603-6222CC73E7B1}"/>
                </a:ext>
              </a:extLst>
            </p:cNvPr>
            <p:cNvSpPr txBox="1"/>
            <p:nvPr/>
          </p:nvSpPr>
          <p:spPr>
            <a:xfrm>
              <a:off x="4904774" y="1544648"/>
              <a:ext cx="1802105" cy="19977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TNFalpha</a:t>
              </a:r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C03FE069-E4EE-6BE6-75FB-9C3DEC338A29}"/>
                </a:ext>
              </a:extLst>
            </p:cNvPr>
            <p:cNvSpPr txBox="1"/>
            <p:nvPr/>
          </p:nvSpPr>
          <p:spPr>
            <a:xfrm>
              <a:off x="5602670" y="1800149"/>
              <a:ext cx="387794" cy="187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2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0.011</a:t>
              </a:r>
            </a:p>
          </p:txBody>
        </p:sp>
        <p:cxnSp>
          <p:nvCxnSpPr>
            <p:cNvPr id="48" name="Connettore 1 22">
              <a:extLst>
                <a:ext uri="{FF2B5EF4-FFF2-40B4-BE49-F238E27FC236}">
                  <a16:creationId xmlns:a16="http://schemas.microsoft.com/office/drawing/2014/main" id="{AFEBA85F-5358-1C7E-DE0C-C9978971E82C}"/>
                </a:ext>
              </a:extLst>
            </p:cNvPr>
            <p:cNvCxnSpPr>
              <a:cxnSpLocks/>
            </p:cNvCxnSpPr>
            <p:nvPr/>
          </p:nvCxnSpPr>
          <p:spPr>
            <a:xfrm>
              <a:off x="5335731" y="2077521"/>
              <a:ext cx="943145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EC1DE916-6955-EA78-75FE-81903AB9E38A}"/>
                </a:ext>
              </a:extLst>
            </p:cNvPr>
            <p:cNvSpPr txBox="1"/>
            <p:nvPr/>
          </p:nvSpPr>
          <p:spPr>
            <a:xfrm>
              <a:off x="4929227" y="4886481"/>
              <a:ext cx="1733325" cy="1172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It drives inflammatory responses by directly </a:t>
              </a:r>
              <a:r>
                <a:rPr lang="en-US" sz="4400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inducing inflammatory gene expression 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 indirectly by causing </a:t>
              </a:r>
              <a:r>
                <a:rPr lang="en-US" sz="4400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cell death.</a:t>
              </a:r>
              <a:endParaRPr lang="it-IT" sz="4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" name="Rettangolo 13">
            <a:extLst>
              <a:ext uri="{FF2B5EF4-FFF2-40B4-BE49-F238E27FC236}">
                <a16:creationId xmlns:a16="http://schemas.microsoft.com/office/drawing/2014/main" id="{A094ADE0-D41E-FF5C-F3EB-1AB359B0C7A9}"/>
              </a:ext>
            </a:extLst>
          </p:cNvPr>
          <p:cNvSpPr/>
          <p:nvPr/>
        </p:nvSpPr>
        <p:spPr>
          <a:xfrm>
            <a:off x="295957" y="6131561"/>
            <a:ext cx="24288322" cy="18633438"/>
          </a:xfrm>
          <a:prstGeom prst="rect">
            <a:avLst/>
          </a:prstGeom>
          <a:noFill/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/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89BB8483-5C7E-E1C4-0F85-D85996006427}"/>
              </a:ext>
            </a:extLst>
          </p:cNvPr>
          <p:cNvGrpSpPr/>
          <p:nvPr/>
        </p:nvGrpSpPr>
        <p:grpSpPr>
          <a:xfrm>
            <a:off x="25403732" y="6262510"/>
            <a:ext cx="8172387" cy="15453204"/>
            <a:chOff x="7017433" y="1535123"/>
            <a:chExt cx="2221776" cy="4307811"/>
          </a:xfrm>
        </p:grpSpPr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4C80873F-E1AA-758C-CD00-B09F3F47F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3" r="-1"/>
            <a:stretch/>
          </p:blipFill>
          <p:spPr>
            <a:xfrm>
              <a:off x="7017433" y="2178800"/>
              <a:ext cx="2087862" cy="2633048"/>
            </a:xfrm>
            <a:prstGeom prst="rect">
              <a:avLst/>
            </a:prstGeom>
          </p:spPr>
        </p:pic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028209C4-0130-CBC0-EA35-29DA756BDA8C}"/>
                </a:ext>
              </a:extLst>
            </p:cNvPr>
            <p:cNvSpPr txBox="1"/>
            <p:nvPr/>
          </p:nvSpPr>
          <p:spPr>
            <a:xfrm>
              <a:off x="7136138" y="1535123"/>
              <a:ext cx="2103071" cy="19977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IL10</a:t>
              </a: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88BCD1DC-30B8-A39D-2293-8F1B07DC0A73}"/>
                </a:ext>
              </a:extLst>
            </p:cNvPr>
            <p:cNvSpPr txBox="1"/>
            <p:nvPr/>
          </p:nvSpPr>
          <p:spPr>
            <a:xfrm>
              <a:off x="7984732" y="1790624"/>
              <a:ext cx="485964" cy="187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2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&lt;0.001</a:t>
              </a:r>
            </a:p>
          </p:txBody>
        </p:sp>
        <p:cxnSp>
          <p:nvCxnSpPr>
            <p:cNvPr id="52" name="Connettore 1 26">
              <a:extLst>
                <a:ext uri="{FF2B5EF4-FFF2-40B4-BE49-F238E27FC236}">
                  <a16:creationId xmlns:a16="http://schemas.microsoft.com/office/drawing/2014/main" id="{18259FCC-2004-E704-1FD7-0F542AB0A3CE}"/>
                </a:ext>
              </a:extLst>
            </p:cNvPr>
            <p:cNvCxnSpPr>
              <a:cxnSpLocks/>
            </p:cNvCxnSpPr>
            <p:nvPr/>
          </p:nvCxnSpPr>
          <p:spPr>
            <a:xfrm>
              <a:off x="7774636" y="2067996"/>
              <a:ext cx="943145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FC9BE5F6-15A3-D02B-07AD-FC4EBEEBC9F2}"/>
                </a:ext>
              </a:extLst>
            </p:cNvPr>
            <p:cNvSpPr txBox="1"/>
            <p:nvPr/>
          </p:nvSpPr>
          <p:spPr>
            <a:xfrm>
              <a:off x="7465664" y="4873424"/>
              <a:ext cx="1639631" cy="969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It exerts a </a:t>
              </a:r>
              <a:r>
                <a:rPr lang="en-US" sz="4400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neuroprotective role 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through anti-inflammatory and anti-apoptotic properties.</a:t>
              </a:r>
              <a:endParaRPr lang="it-IT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22E98D80-5359-D1AE-3DF1-FA304073E899}"/>
              </a:ext>
            </a:extLst>
          </p:cNvPr>
          <p:cNvGrpSpPr/>
          <p:nvPr/>
        </p:nvGrpSpPr>
        <p:grpSpPr>
          <a:xfrm>
            <a:off x="33375789" y="6220209"/>
            <a:ext cx="7840638" cy="14852492"/>
            <a:chOff x="9181567" y="1608183"/>
            <a:chExt cx="2056990" cy="4033305"/>
          </a:xfrm>
        </p:grpSpPr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119B031A-1D4C-300B-D243-33C04EE47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487"/>
            <a:stretch/>
          </p:blipFill>
          <p:spPr>
            <a:xfrm>
              <a:off x="9181567" y="2192721"/>
              <a:ext cx="1986834" cy="2633048"/>
            </a:xfrm>
            <a:prstGeom prst="rect">
              <a:avLst/>
            </a:prstGeom>
          </p:spPr>
        </p:pic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4FD79435-79BB-1ADA-9C30-9CCCC6A09E05}"/>
                </a:ext>
              </a:extLst>
            </p:cNvPr>
            <p:cNvSpPr txBox="1"/>
            <p:nvPr/>
          </p:nvSpPr>
          <p:spPr>
            <a:xfrm>
              <a:off x="9355611" y="1608183"/>
              <a:ext cx="1882946" cy="19977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IL4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79A50F71-0637-9509-953E-D1553BDA7CE9}"/>
                </a:ext>
              </a:extLst>
            </p:cNvPr>
            <p:cNvSpPr txBox="1"/>
            <p:nvPr/>
          </p:nvSpPr>
          <p:spPr>
            <a:xfrm>
              <a:off x="10104182" y="1877272"/>
              <a:ext cx="387794" cy="187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2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0.039</a:t>
              </a:r>
            </a:p>
          </p:txBody>
        </p:sp>
        <p:cxnSp>
          <p:nvCxnSpPr>
            <p:cNvPr id="54" name="Connettore 1 28">
              <a:extLst>
                <a:ext uri="{FF2B5EF4-FFF2-40B4-BE49-F238E27FC236}">
                  <a16:creationId xmlns:a16="http://schemas.microsoft.com/office/drawing/2014/main" id="{8295B412-5AB1-3626-53C2-12B0544BC041}"/>
                </a:ext>
              </a:extLst>
            </p:cNvPr>
            <p:cNvCxnSpPr>
              <a:cxnSpLocks/>
            </p:cNvCxnSpPr>
            <p:nvPr/>
          </p:nvCxnSpPr>
          <p:spPr>
            <a:xfrm>
              <a:off x="9822826" y="2141062"/>
              <a:ext cx="943145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650BD977-6065-BB01-93D4-C0C4F144A6D3}"/>
                </a:ext>
              </a:extLst>
            </p:cNvPr>
            <p:cNvSpPr txBox="1"/>
            <p:nvPr/>
          </p:nvSpPr>
          <p:spPr>
            <a:xfrm>
              <a:off x="9392905" y="4880919"/>
              <a:ext cx="1690539" cy="760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Neutralizes the neuroinflammation 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sustained by pro-inflammatory cytokines.</a:t>
              </a:r>
              <a:endParaRPr lang="it-IT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" name="Rettangolo 15">
            <a:extLst>
              <a:ext uri="{FF2B5EF4-FFF2-40B4-BE49-F238E27FC236}">
                <a16:creationId xmlns:a16="http://schemas.microsoft.com/office/drawing/2014/main" id="{176CA2F9-5B74-D200-ABA6-8076096429D9}"/>
              </a:ext>
            </a:extLst>
          </p:cNvPr>
          <p:cNvSpPr/>
          <p:nvPr/>
        </p:nvSpPr>
        <p:spPr>
          <a:xfrm>
            <a:off x="25265526" y="6119476"/>
            <a:ext cx="15601486" cy="18633435"/>
          </a:xfrm>
          <a:prstGeom prst="rect">
            <a:avLst/>
          </a:prstGeom>
          <a:noFill/>
          <a:ln w="76200">
            <a:solidFill>
              <a:srgbClr val="6D29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F8BFAB9C-8308-DD1F-71F5-FAC371D44FA1}"/>
              </a:ext>
            </a:extLst>
          </p:cNvPr>
          <p:cNvSpPr txBox="1"/>
          <p:nvPr/>
        </p:nvSpPr>
        <p:spPr>
          <a:xfrm>
            <a:off x="25999481" y="23520256"/>
            <a:ext cx="19326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b="1" dirty="0">
                <a:solidFill>
                  <a:srgbClr val="6D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↑ </a:t>
            </a:r>
            <a:r>
              <a:rPr lang="it-IT" sz="7200" b="1" dirty="0">
                <a:solidFill>
                  <a:srgbClr val="6D2929"/>
                </a:solidFill>
              </a:rPr>
              <a:t>ANTI-INFLAMMATORY MEDIATORS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2DFBFD4F-6229-A3BC-230C-D348BE495EAA}"/>
              </a:ext>
            </a:extLst>
          </p:cNvPr>
          <p:cNvSpPr txBox="1"/>
          <p:nvPr/>
        </p:nvSpPr>
        <p:spPr>
          <a:xfrm>
            <a:off x="2256803" y="18271935"/>
            <a:ext cx="60280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recruits immune cells 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triggers B and T cell response.</a:t>
            </a:r>
            <a:endParaRPr lang="it-IT" sz="44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57BCC347-E0FE-0F4B-9211-091CD7EB300F}"/>
              </a:ext>
            </a:extLst>
          </p:cNvPr>
          <p:cNvSpPr/>
          <p:nvPr/>
        </p:nvSpPr>
        <p:spPr>
          <a:xfrm>
            <a:off x="42911798" y="-30164"/>
            <a:ext cx="288840" cy="3250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ABFD088A-B321-F71B-4111-500F23848404}"/>
              </a:ext>
            </a:extLst>
          </p:cNvPr>
          <p:cNvSpPr/>
          <p:nvPr/>
        </p:nvSpPr>
        <p:spPr>
          <a:xfrm>
            <a:off x="42271321" y="-30164"/>
            <a:ext cx="565123" cy="3250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C9A2FB0A-0474-78F3-E9DE-98920892D277}"/>
              </a:ext>
            </a:extLst>
          </p:cNvPr>
          <p:cNvSpPr/>
          <p:nvPr/>
        </p:nvSpPr>
        <p:spPr>
          <a:xfrm>
            <a:off x="41216427" y="-30156"/>
            <a:ext cx="923038" cy="32436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E6B8F82E-8A4C-E30B-B5BC-624243DB5EDF}"/>
              </a:ext>
            </a:extLst>
          </p:cNvPr>
          <p:cNvSpPr txBox="1"/>
          <p:nvPr/>
        </p:nvSpPr>
        <p:spPr>
          <a:xfrm>
            <a:off x="1488867" y="1323613"/>
            <a:ext cx="38336472" cy="140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504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Probiotic supplementation modulates the levels of inflammatory mediators</a:t>
            </a:r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C801566A-AFBC-2466-FC37-2A8B200F8E18}"/>
              </a:ext>
            </a:extLst>
          </p:cNvPr>
          <p:cNvCxnSpPr>
            <a:cxnSpLocks/>
          </p:cNvCxnSpPr>
          <p:nvPr/>
        </p:nvCxnSpPr>
        <p:spPr>
          <a:xfrm>
            <a:off x="1219533" y="2081132"/>
            <a:ext cx="0" cy="765366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297F33E9-517D-9C8B-5345-E929E7C31A04}"/>
              </a:ext>
            </a:extLst>
          </p:cNvPr>
          <p:cNvGrpSpPr/>
          <p:nvPr/>
        </p:nvGrpSpPr>
        <p:grpSpPr>
          <a:xfrm rot="10800000">
            <a:off x="37014069" y="2023318"/>
            <a:ext cx="1210989" cy="1146061"/>
            <a:chOff x="5276461" y="1010498"/>
            <a:chExt cx="341763" cy="323439"/>
          </a:xfrm>
        </p:grpSpPr>
        <p:sp>
          <p:nvSpPr>
            <p:cNvPr id="56" name="Mezza cornice 55">
              <a:extLst>
                <a:ext uri="{FF2B5EF4-FFF2-40B4-BE49-F238E27FC236}">
                  <a16:creationId xmlns:a16="http://schemas.microsoft.com/office/drawing/2014/main" id="{C6C2F52D-C649-0F31-1272-7B4DF1FD5A98}"/>
                </a:ext>
              </a:extLst>
            </p:cNvPr>
            <p:cNvSpPr/>
            <p:nvPr/>
          </p:nvSpPr>
          <p:spPr>
            <a:xfrm>
              <a:off x="5276461" y="1010498"/>
              <a:ext cx="341631" cy="323439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  <p:sp>
          <p:nvSpPr>
            <p:cNvPr id="57" name="Mezza cornice 56">
              <a:extLst>
                <a:ext uri="{FF2B5EF4-FFF2-40B4-BE49-F238E27FC236}">
                  <a16:creationId xmlns:a16="http://schemas.microsoft.com/office/drawing/2014/main" id="{D73D6ACC-B936-069D-0F7E-F271D094E307}"/>
                </a:ext>
              </a:extLst>
            </p:cNvPr>
            <p:cNvSpPr/>
            <p:nvPr/>
          </p:nvSpPr>
          <p:spPr>
            <a:xfrm>
              <a:off x="5366586" y="1089176"/>
              <a:ext cx="251638" cy="241005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</p:grpSp>
      <p:cxnSp>
        <p:nvCxnSpPr>
          <p:cNvPr id="58" name="Connettore diritto 57">
            <a:extLst>
              <a:ext uri="{FF2B5EF4-FFF2-40B4-BE49-F238E27FC236}">
                <a16:creationId xmlns:a16="http://schemas.microsoft.com/office/drawing/2014/main" id="{394DFFC7-B30D-55F0-8B5A-7527A4F89A06}"/>
              </a:ext>
            </a:extLst>
          </p:cNvPr>
          <p:cNvCxnSpPr>
            <a:cxnSpLocks/>
          </p:cNvCxnSpPr>
          <p:nvPr/>
        </p:nvCxnSpPr>
        <p:spPr>
          <a:xfrm flipV="1">
            <a:off x="1219533" y="2829570"/>
            <a:ext cx="35532000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786BCAE1-1501-B0A9-B165-BA8E987DCDC0}"/>
              </a:ext>
            </a:extLst>
          </p:cNvPr>
          <p:cNvGrpSpPr/>
          <p:nvPr/>
        </p:nvGrpSpPr>
        <p:grpSpPr>
          <a:xfrm>
            <a:off x="873937" y="821057"/>
            <a:ext cx="1210989" cy="1146061"/>
            <a:chOff x="5276461" y="1010498"/>
            <a:chExt cx="341763" cy="323439"/>
          </a:xfrm>
        </p:grpSpPr>
        <p:sp>
          <p:nvSpPr>
            <p:cNvPr id="60" name="Mezza cornice 59">
              <a:extLst>
                <a:ext uri="{FF2B5EF4-FFF2-40B4-BE49-F238E27FC236}">
                  <a16:creationId xmlns:a16="http://schemas.microsoft.com/office/drawing/2014/main" id="{D30B7766-7EC7-CBEB-6E7C-B12A385155D4}"/>
                </a:ext>
              </a:extLst>
            </p:cNvPr>
            <p:cNvSpPr/>
            <p:nvPr/>
          </p:nvSpPr>
          <p:spPr>
            <a:xfrm>
              <a:off x="5276461" y="1010498"/>
              <a:ext cx="341631" cy="323439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  <p:sp>
          <p:nvSpPr>
            <p:cNvPr id="61" name="Mezza cornice 60">
              <a:extLst>
                <a:ext uri="{FF2B5EF4-FFF2-40B4-BE49-F238E27FC236}">
                  <a16:creationId xmlns:a16="http://schemas.microsoft.com/office/drawing/2014/main" id="{59B9F9B0-52E4-AC25-B79E-135B89117724}"/>
                </a:ext>
              </a:extLst>
            </p:cNvPr>
            <p:cNvSpPr/>
            <p:nvPr/>
          </p:nvSpPr>
          <p:spPr>
            <a:xfrm>
              <a:off x="5366586" y="1089176"/>
              <a:ext cx="251638" cy="241005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BA596CF-EE94-40EE-182F-58029DBC05F9}"/>
              </a:ext>
            </a:extLst>
          </p:cNvPr>
          <p:cNvSpPr txBox="1"/>
          <p:nvPr/>
        </p:nvSpPr>
        <p:spPr>
          <a:xfrm>
            <a:off x="5657564" y="23405340"/>
            <a:ext cx="19326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lang="it-IT" sz="7200" b="1" dirty="0">
                <a:solidFill>
                  <a:schemeClr val="bg1">
                    <a:lumMod val="65000"/>
                  </a:schemeClr>
                </a:solidFill>
              </a:rPr>
              <a:t>PRO-INFLAMMATORY MEDIATORS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F8589872-2332-81A1-2270-47342DE37C5A}"/>
              </a:ext>
            </a:extLst>
          </p:cNvPr>
          <p:cNvGrpSpPr/>
          <p:nvPr/>
        </p:nvGrpSpPr>
        <p:grpSpPr>
          <a:xfrm>
            <a:off x="0" y="26551760"/>
            <a:ext cx="6228650" cy="5755234"/>
            <a:chOff x="286450" y="3380515"/>
            <a:chExt cx="6228650" cy="5755234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E7CBF96D-402C-CA2F-EB50-9BC7C7D9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5957" y="3380515"/>
              <a:ext cx="5846105" cy="5755234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CE78F2E6-E8BB-0420-E598-430E9FE8D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61610" r="95734">
                          <a14:foregroundMark x1="74561" y1="22137" x2="74561" y2="22137"/>
                          <a14:foregroundMark x1="70175" y1="86260" x2="68421" y2="28244"/>
                          <a14:foregroundMark x1="68421" y1="15267" x2="68421" y2="15267"/>
                        </a14:backgroundRemoval>
                      </a14:imgEffect>
                    </a14:imgLayer>
                  </a14:imgProps>
                </a:ext>
              </a:extLst>
            </a:blip>
            <a:srcRect l="57344"/>
            <a:stretch/>
          </p:blipFill>
          <p:spPr>
            <a:xfrm>
              <a:off x="2256803" y="6093356"/>
              <a:ext cx="758104" cy="2042271"/>
            </a:xfrm>
            <a:prstGeom prst="rect">
              <a:avLst/>
            </a:prstGeom>
          </p:spPr>
        </p:pic>
        <p:pic>
          <p:nvPicPr>
            <p:cNvPr id="6" name="Picture 2" descr="CFX-384 - GENGS">
              <a:extLst>
                <a:ext uri="{FF2B5EF4-FFF2-40B4-BE49-F238E27FC236}">
                  <a16:creationId xmlns:a16="http://schemas.microsoft.com/office/drawing/2014/main" id="{9EF43F8B-2FAB-616D-4C15-A756ECD401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25712" r="8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7" r="11864"/>
            <a:stretch/>
          </p:blipFill>
          <p:spPr bwMode="auto">
            <a:xfrm>
              <a:off x="327912" y="6739816"/>
              <a:ext cx="2502372" cy="2318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501730E0-701F-9E1C-7A05-3C13FB674EED}"/>
                </a:ext>
              </a:extLst>
            </p:cNvPr>
            <p:cNvSpPr/>
            <p:nvPr/>
          </p:nvSpPr>
          <p:spPr>
            <a:xfrm>
              <a:off x="286450" y="3945973"/>
              <a:ext cx="6228650" cy="5122728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13045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3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4">
            <a:extLst>
              <a:ext uri="{FF2B5EF4-FFF2-40B4-BE49-F238E27FC236}">
                <a16:creationId xmlns:a16="http://schemas.microsoft.com/office/drawing/2014/main" id="{0FA2E72C-33C6-4808-FA43-FC132B496AA3}"/>
              </a:ext>
            </a:extLst>
          </p:cNvPr>
          <p:cNvGrpSpPr/>
          <p:nvPr/>
        </p:nvGrpSpPr>
        <p:grpSpPr>
          <a:xfrm>
            <a:off x="1790701" y="5770461"/>
            <a:ext cx="9070653" cy="19085544"/>
            <a:chOff x="459879" y="1457646"/>
            <a:chExt cx="2110540" cy="4483873"/>
          </a:xfrm>
        </p:grpSpPr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7D43910A-599E-6A46-86CC-65EE62109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968" r="1"/>
            <a:stretch/>
          </p:blipFill>
          <p:spPr>
            <a:xfrm>
              <a:off x="459879" y="2140766"/>
              <a:ext cx="1838697" cy="2578251"/>
            </a:xfrm>
            <a:prstGeom prst="rect">
              <a:avLst/>
            </a:prstGeom>
          </p:spPr>
        </p:pic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9741A507-EB07-5DF8-C94B-DCB6C565AB06}"/>
                </a:ext>
              </a:extLst>
            </p:cNvPr>
            <p:cNvSpPr txBox="1"/>
            <p:nvPr/>
          </p:nvSpPr>
          <p:spPr>
            <a:xfrm>
              <a:off x="785974" y="1457646"/>
              <a:ext cx="1421277" cy="195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Pielou’s evenness</a:t>
              </a:r>
            </a:p>
          </p:txBody>
        </p:sp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64C30E20-9AC9-FC54-E0C2-3DB142E9133F}"/>
                </a:ext>
              </a:extLst>
            </p:cNvPr>
            <p:cNvSpPr txBox="1"/>
            <p:nvPr/>
          </p:nvSpPr>
          <p:spPr>
            <a:xfrm>
              <a:off x="1325347" y="1788552"/>
              <a:ext cx="402271" cy="2107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52" dirty="0"/>
                <a:t>0.070</a:t>
              </a:r>
            </a:p>
          </p:txBody>
        </p:sp>
        <p:cxnSp>
          <p:nvCxnSpPr>
            <p:cNvPr id="3" name="Connettore 1 5">
              <a:extLst>
                <a:ext uri="{FF2B5EF4-FFF2-40B4-BE49-F238E27FC236}">
                  <a16:creationId xmlns:a16="http://schemas.microsoft.com/office/drawing/2014/main" id="{9C155C54-51BB-BF18-4AA5-AF1FAE5D9A86}"/>
                </a:ext>
              </a:extLst>
            </p:cNvPr>
            <p:cNvCxnSpPr>
              <a:cxnSpLocks/>
            </p:cNvCxnSpPr>
            <p:nvPr/>
          </p:nvCxnSpPr>
          <p:spPr>
            <a:xfrm>
              <a:off x="1069158" y="2026392"/>
              <a:ext cx="8280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7B40D488-9CA5-7B9C-1DEF-949DF4DAB03E}"/>
                </a:ext>
              </a:extLst>
            </p:cNvPr>
            <p:cNvSpPr txBox="1"/>
            <p:nvPr/>
          </p:nvSpPr>
          <p:spPr>
            <a:xfrm>
              <a:off x="619449" y="4743019"/>
              <a:ext cx="1950970" cy="11985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Index of diversity and species richness.</a:t>
              </a:r>
            </a:p>
            <a:p>
              <a:pPr algn="ctr"/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algn="ctr">
                <a:spcAft>
                  <a:spcPts val="2126"/>
                </a:spcAft>
              </a:pP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 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anose="05000000000000000000" pitchFamily="2" charset="2"/>
                </a:rPr>
                <a:t> 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all bacteria belong to a single species </a:t>
              </a:r>
            </a:p>
            <a:p>
              <a:pPr algn="ctr">
                <a:spcAft>
                  <a:spcPts val="2126"/>
                </a:spcAft>
              </a:pP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anose="05000000000000000000" pitchFamily="2" charset="2"/>
                </a:rPr>
                <a:t> 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all species have an equal number of individuals</a:t>
              </a:r>
              <a:endParaRPr lang="it-IT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8" name="Gruppo 67">
            <a:extLst>
              <a:ext uri="{FF2B5EF4-FFF2-40B4-BE49-F238E27FC236}">
                <a16:creationId xmlns:a16="http://schemas.microsoft.com/office/drawing/2014/main" id="{E046EDB7-DC08-5C05-E6ED-3361328332A3}"/>
              </a:ext>
            </a:extLst>
          </p:cNvPr>
          <p:cNvGrpSpPr/>
          <p:nvPr/>
        </p:nvGrpSpPr>
        <p:grpSpPr>
          <a:xfrm>
            <a:off x="12169155" y="4500343"/>
            <a:ext cx="14920017" cy="20675981"/>
            <a:chOff x="3532565" y="1203158"/>
            <a:chExt cx="3262966" cy="4851263"/>
          </a:xfrm>
        </p:grpSpPr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F75A71D4-6D6A-6121-23FC-F05BE8432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357" y="2140767"/>
              <a:ext cx="1872538" cy="2593259"/>
            </a:xfrm>
            <a:prstGeom prst="rect">
              <a:avLst/>
            </a:prstGeom>
          </p:spPr>
        </p:pic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A6D56043-EC9C-04D9-CA18-F51E3CC77A6E}"/>
                </a:ext>
              </a:extLst>
            </p:cNvPr>
            <p:cNvSpPr txBox="1"/>
            <p:nvPr/>
          </p:nvSpPr>
          <p:spPr>
            <a:xfrm>
              <a:off x="4301544" y="1468914"/>
              <a:ext cx="1398544" cy="194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Valerate</a:t>
              </a:r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B9C29A03-4767-CD35-D3F7-1F4DB77208A8}"/>
                </a:ext>
              </a:extLst>
            </p:cNvPr>
            <p:cNvSpPr txBox="1"/>
            <p:nvPr/>
          </p:nvSpPr>
          <p:spPr>
            <a:xfrm>
              <a:off x="4901533" y="1816637"/>
              <a:ext cx="387794" cy="187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2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0.005</a:t>
              </a:r>
            </a:p>
          </p:txBody>
        </p:sp>
        <p:cxnSp>
          <p:nvCxnSpPr>
            <p:cNvPr id="58" name="Connettore 1 32">
              <a:extLst>
                <a:ext uri="{FF2B5EF4-FFF2-40B4-BE49-F238E27FC236}">
                  <a16:creationId xmlns:a16="http://schemas.microsoft.com/office/drawing/2014/main" id="{6350F51A-E361-CF41-6849-5297D6D70B4D}"/>
                </a:ext>
              </a:extLst>
            </p:cNvPr>
            <p:cNvCxnSpPr>
              <a:cxnSpLocks/>
            </p:cNvCxnSpPr>
            <p:nvPr/>
          </p:nvCxnSpPr>
          <p:spPr>
            <a:xfrm>
              <a:off x="4580328" y="2026392"/>
              <a:ext cx="9000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ttangolo 61">
              <a:extLst>
                <a:ext uri="{FF2B5EF4-FFF2-40B4-BE49-F238E27FC236}">
                  <a16:creationId xmlns:a16="http://schemas.microsoft.com/office/drawing/2014/main" id="{FA84525D-113E-D587-CAE6-CBF933EC5A9E}"/>
                </a:ext>
              </a:extLst>
            </p:cNvPr>
            <p:cNvSpPr/>
            <p:nvPr/>
          </p:nvSpPr>
          <p:spPr>
            <a:xfrm>
              <a:off x="3532565" y="1203158"/>
              <a:ext cx="2962800" cy="4845600"/>
            </a:xfrm>
            <a:prstGeom prst="rect">
              <a:avLst/>
            </a:prstGeom>
            <a:noFill/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 dirty="0"/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C1A33860-95E3-314B-ADAC-1E5FF56A286E}"/>
                </a:ext>
              </a:extLst>
            </p:cNvPr>
            <p:cNvSpPr txBox="1"/>
            <p:nvPr/>
          </p:nvSpPr>
          <p:spPr>
            <a:xfrm>
              <a:off x="3834309" y="5715013"/>
              <a:ext cx="2961222" cy="339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↓</a:t>
              </a:r>
              <a:r>
                <a:rPr lang="it-IT" sz="5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PRO-INFLAMMATORY PROPERTIES</a:t>
              </a:r>
              <a:endParaRPr lang="it-IT" sz="5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F8149A43-F672-C782-3578-5A2D59707300}"/>
                </a:ext>
              </a:extLst>
            </p:cNvPr>
            <p:cNvSpPr txBox="1"/>
            <p:nvPr/>
          </p:nvSpPr>
          <p:spPr>
            <a:xfrm>
              <a:off x="4123603" y="4780022"/>
              <a:ext cx="1827963" cy="6571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Increases the </a:t>
              </a:r>
              <a:r>
                <a:rPr lang="en-US" sz="4400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expression of pro-inflammatory cytokines 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 </a:t>
              </a:r>
              <a:r>
                <a:rPr lang="en-US" sz="4400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compromises the integrity of the blood-tissue barrier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it-IT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8" name="Rettangolo 17">
            <a:extLst>
              <a:ext uri="{FF2B5EF4-FFF2-40B4-BE49-F238E27FC236}">
                <a16:creationId xmlns:a16="http://schemas.microsoft.com/office/drawing/2014/main" id="{E3A7C72E-E209-10DA-4E8C-7A428976182C}"/>
              </a:ext>
            </a:extLst>
          </p:cNvPr>
          <p:cNvSpPr/>
          <p:nvPr/>
        </p:nvSpPr>
        <p:spPr>
          <a:xfrm>
            <a:off x="42911798" y="-30164"/>
            <a:ext cx="288840" cy="3250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1255B4C1-0103-4E8D-3CCA-9F9D04023C9B}"/>
              </a:ext>
            </a:extLst>
          </p:cNvPr>
          <p:cNvSpPr/>
          <p:nvPr/>
        </p:nvSpPr>
        <p:spPr>
          <a:xfrm>
            <a:off x="42271321" y="-30164"/>
            <a:ext cx="565123" cy="3250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9380A01C-E397-8810-02DF-299AF81CD461}"/>
              </a:ext>
            </a:extLst>
          </p:cNvPr>
          <p:cNvSpPr/>
          <p:nvPr/>
        </p:nvSpPr>
        <p:spPr>
          <a:xfrm>
            <a:off x="41216427" y="-30156"/>
            <a:ext cx="923038" cy="32436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5BA4641-2B29-45DF-8608-CE02CABD8911}"/>
              </a:ext>
            </a:extLst>
          </p:cNvPr>
          <p:cNvSpPr txBox="1"/>
          <p:nvPr/>
        </p:nvSpPr>
        <p:spPr>
          <a:xfrm>
            <a:off x="1488867" y="1323613"/>
            <a:ext cx="38336472" cy="140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504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Probiotic supplementation modulates microbiota diversity and metabolites</a:t>
            </a: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64A32978-6139-4898-FBB0-FA39D9AF217A}"/>
              </a:ext>
            </a:extLst>
          </p:cNvPr>
          <p:cNvGrpSpPr/>
          <p:nvPr/>
        </p:nvGrpSpPr>
        <p:grpSpPr>
          <a:xfrm>
            <a:off x="873937" y="821057"/>
            <a:ext cx="1210989" cy="1146061"/>
            <a:chOff x="5276461" y="1010498"/>
            <a:chExt cx="341763" cy="323439"/>
          </a:xfrm>
        </p:grpSpPr>
        <p:sp>
          <p:nvSpPr>
            <p:cNvPr id="29" name="Mezza cornice 28">
              <a:extLst>
                <a:ext uri="{FF2B5EF4-FFF2-40B4-BE49-F238E27FC236}">
                  <a16:creationId xmlns:a16="http://schemas.microsoft.com/office/drawing/2014/main" id="{379645DD-6F4C-C728-BFAF-BA509C99DA1E}"/>
                </a:ext>
              </a:extLst>
            </p:cNvPr>
            <p:cNvSpPr/>
            <p:nvPr/>
          </p:nvSpPr>
          <p:spPr>
            <a:xfrm>
              <a:off x="5276461" y="1010498"/>
              <a:ext cx="341631" cy="323439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  <p:sp>
          <p:nvSpPr>
            <p:cNvPr id="30" name="Mezza cornice 29">
              <a:extLst>
                <a:ext uri="{FF2B5EF4-FFF2-40B4-BE49-F238E27FC236}">
                  <a16:creationId xmlns:a16="http://schemas.microsoft.com/office/drawing/2014/main" id="{141C3705-5931-30F5-1C19-A795C771292C}"/>
                </a:ext>
              </a:extLst>
            </p:cNvPr>
            <p:cNvSpPr/>
            <p:nvPr/>
          </p:nvSpPr>
          <p:spPr>
            <a:xfrm>
              <a:off x="5366586" y="1089176"/>
              <a:ext cx="251638" cy="241005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89FD3AEF-EADF-3F07-7D92-1F8C6E54F867}"/>
              </a:ext>
            </a:extLst>
          </p:cNvPr>
          <p:cNvGrpSpPr/>
          <p:nvPr/>
        </p:nvGrpSpPr>
        <p:grpSpPr>
          <a:xfrm>
            <a:off x="26212551" y="4500343"/>
            <a:ext cx="13320002" cy="20694514"/>
            <a:chOff x="26212551" y="6252943"/>
            <a:chExt cx="13320002" cy="20694514"/>
          </a:xfrm>
        </p:grpSpPr>
        <p:grpSp>
          <p:nvGrpSpPr>
            <p:cNvPr id="69" name="Gruppo 68">
              <a:extLst>
                <a:ext uri="{FF2B5EF4-FFF2-40B4-BE49-F238E27FC236}">
                  <a16:creationId xmlns:a16="http://schemas.microsoft.com/office/drawing/2014/main" id="{90AC3E95-BA5A-2D18-46A9-7C17580F485C}"/>
                </a:ext>
              </a:extLst>
            </p:cNvPr>
            <p:cNvGrpSpPr/>
            <p:nvPr/>
          </p:nvGrpSpPr>
          <p:grpSpPr>
            <a:xfrm>
              <a:off x="26212551" y="6252943"/>
              <a:ext cx="13320002" cy="20694514"/>
              <a:chOff x="7371840" y="1203158"/>
              <a:chExt cx="3225840" cy="4921272"/>
            </a:xfrm>
          </p:grpSpPr>
          <p:grpSp>
            <p:nvGrpSpPr>
              <p:cNvPr id="24" name="Gruppo 23">
                <a:extLst>
                  <a:ext uri="{FF2B5EF4-FFF2-40B4-BE49-F238E27FC236}">
                    <a16:creationId xmlns:a16="http://schemas.microsoft.com/office/drawing/2014/main" id="{F5478C7E-1D7B-6249-3A37-F8C6ADF4F4F6}"/>
                  </a:ext>
                </a:extLst>
              </p:cNvPr>
              <p:cNvGrpSpPr/>
              <p:nvPr/>
            </p:nvGrpSpPr>
            <p:grpSpPr>
              <a:xfrm>
                <a:off x="8035448" y="1457646"/>
                <a:ext cx="1978521" cy="4298424"/>
                <a:chOff x="6148510" y="1468914"/>
                <a:chExt cx="1978521" cy="4298424"/>
              </a:xfrm>
            </p:grpSpPr>
            <p:pic>
              <p:nvPicPr>
                <p:cNvPr id="38" name="Immagine 37">
                  <a:extLst>
                    <a:ext uri="{FF2B5EF4-FFF2-40B4-BE49-F238E27FC236}">
                      <a16:creationId xmlns:a16="http://schemas.microsoft.com/office/drawing/2014/main" id="{6468D2B6-FB13-4117-2AAD-9005F6088D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0472" r="-1"/>
                <a:stretch/>
              </p:blipFill>
              <p:spPr>
                <a:xfrm>
                  <a:off x="6148510" y="2155068"/>
                  <a:ext cx="1858423" cy="2587951"/>
                </a:xfrm>
                <a:prstGeom prst="rect">
                  <a:avLst/>
                </a:prstGeom>
              </p:spPr>
            </p:pic>
            <p:sp>
              <p:nvSpPr>
                <p:cNvPr id="55" name="CasellaDiTesto 54">
                  <a:extLst>
                    <a:ext uri="{FF2B5EF4-FFF2-40B4-BE49-F238E27FC236}">
                      <a16:creationId xmlns:a16="http://schemas.microsoft.com/office/drawing/2014/main" id="{453283C6-3BE6-675D-8B06-DFCF2D531C3D}"/>
                    </a:ext>
                  </a:extLst>
                </p:cNvPr>
                <p:cNvSpPr txBox="1"/>
                <p:nvPr/>
              </p:nvSpPr>
              <p:spPr>
                <a:xfrm>
                  <a:off x="6379461" y="1468914"/>
                  <a:ext cx="1443098" cy="1976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800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Butyrate</a:t>
                  </a:r>
                </a:p>
              </p:txBody>
            </p:sp>
            <p:sp>
              <p:nvSpPr>
                <p:cNvPr id="59" name="CasellaDiTesto 58">
                  <a:extLst>
                    <a:ext uri="{FF2B5EF4-FFF2-40B4-BE49-F238E27FC236}">
                      <a16:creationId xmlns:a16="http://schemas.microsoft.com/office/drawing/2014/main" id="{49B8AB54-845B-6617-B66A-CABE11206CED}"/>
                    </a:ext>
                  </a:extLst>
                </p:cNvPr>
                <p:cNvSpPr txBox="1"/>
                <p:nvPr/>
              </p:nvSpPr>
              <p:spPr>
                <a:xfrm>
                  <a:off x="6992284" y="1803889"/>
                  <a:ext cx="387794" cy="1876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72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0.005</a:t>
                  </a:r>
                </a:p>
              </p:txBody>
            </p:sp>
            <p:cxnSp>
              <p:nvCxnSpPr>
                <p:cNvPr id="7" name="Connettore 1 32">
                  <a:extLst>
                    <a:ext uri="{FF2B5EF4-FFF2-40B4-BE49-F238E27FC236}">
                      <a16:creationId xmlns:a16="http://schemas.microsoft.com/office/drawing/2014/main" id="{87DC6A68-E0DD-E0F9-3A76-FA4FD9D817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58659" y="2026392"/>
                  <a:ext cx="900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F490BF91-B5D3-5B67-D745-B3DA8C0D4500}"/>
                    </a:ext>
                  </a:extLst>
                </p:cNvPr>
                <p:cNvSpPr txBox="1"/>
                <p:nvPr/>
              </p:nvSpPr>
              <p:spPr>
                <a:xfrm>
                  <a:off x="6175628" y="4779259"/>
                  <a:ext cx="1951403" cy="98807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Maintains </a:t>
                  </a:r>
                  <a:r>
                    <a:rPr lang="en-US" sz="4400" u="sng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intestinal integrity </a:t>
                  </a: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and </a:t>
                  </a:r>
                  <a:r>
                    <a:rPr lang="en-US" sz="4400" u="sng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modulates immune responses</a:t>
                  </a: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by decreasing the production of pro-inflammatory cytokines.</a:t>
                  </a:r>
                </a:p>
                <a:p>
                  <a:pPr algn="ctr"/>
                  <a:endParaRPr lang="en-US" sz="4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60" name="CasellaDiTesto 59">
                <a:extLst>
                  <a:ext uri="{FF2B5EF4-FFF2-40B4-BE49-F238E27FC236}">
                    <a16:creationId xmlns:a16="http://schemas.microsoft.com/office/drawing/2014/main" id="{F8E30016-B9BE-B5E1-AA05-13171D4C029A}"/>
                  </a:ext>
                </a:extLst>
              </p:cNvPr>
              <p:cNvSpPr txBox="1"/>
              <p:nvPr/>
            </p:nvSpPr>
            <p:spPr>
              <a:xfrm>
                <a:off x="7597170" y="5780432"/>
                <a:ext cx="2961222" cy="34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800" b="1" dirty="0">
                    <a:solidFill>
                      <a:srgbClr val="6D292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↑</a:t>
                </a:r>
                <a:r>
                  <a:rPr lang="it-IT" sz="5400" b="1" dirty="0">
                    <a:solidFill>
                      <a:srgbClr val="6D292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5400" b="1" dirty="0">
                    <a:solidFill>
                      <a:srgbClr val="6D2929"/>
                    </a:solidFill>
                  </a:rPr>
                  <a:t>ANTI-INFLAMMATORY PROPERTIES</a:t>
                </a:r>
              </a:p>
            </p:txBody>
          </p:sp>
          <p:sp>
            <p:nvSpPr>
              <p:cNvPr id="61" name="Rettangolo 60">
                <a:extLst>
                  <a:ext uri="{FF2B5EF4-FFF2-40B4-BE49-F238E27FC236}">
                    <a16:creationId xmlns:a16="http://schemas.microsoft.com/office/drawing/2014/main" id="{EDA7D1A7-D435-3EC5-57E1-807637ED9740}"/>
                  </a:ext>
                </a:extLst>
              </p:cNvPr>
              <p:cNvSpPr/>
              <p:nvPr/>
            </p:nvSpPr>
            <p:spPr>
              <a:xfrm>
                <a:off x="7371840" y="1203158"/>
                <a:ext cx="3225840" cy="4911125"/>
              </a:xfrm>
              <a:prstGeom prst="rect">
                <a:avLst/>
              </a:prstGeom>
              <a:noFill/>
              <a:ln w="76200">
                <a:solidFill>
                  <a:srgbClr val="6D292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/>
              </a:p>
            </p:txBody>
          </p:sp>
        </p:grpSp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13BBCD22-0A51-9BBE-9F30-1E0758E0B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1193" r="89220" b="39850"/>
            <a:stretch/>
          </p:blipFill>
          <p:spPr>
            <a:xfrm>
              <a:off x="28183607" y="13632469"/>
              <a:ext cx="923038" cy="3200396"/>
            </a:xfrm>
            <a:prstGeom prst="rect">
              <a:avLst/>
            </a:prstGeom>
          </p:spPr>
        </p:pic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F88330D3-B951-077D-44F5-0CEB0387C33B}"/>
              </a:ext>
            </a:extLst>
          </p:cNvPr>
          <p:cNvGrpSpPr/>
          <p:nvPr/>
        </p:nvGrpSpPr>
        <p:grpSpPr>
          <a:xfrm>
            <a:off x="0" y="27610957"/>
            <a:ext cx="5964411" cy="4794887"/>
            <a:chOff x="0" y="27610957"/>
            <a:chExt cx="5964411" cy="4794887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4E8492DA-BFA2-B4F1-74FA-3E6BDEBE4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2696" y="27610957"/>
              <a:ext cx="3841550" cy="429894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A9FB15FB-EFE7-CD7D-28C7-9A2A05AB0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397" b="99237" l="8772" r="44737">
                          <a14:foregroundMark x1="25439" y1="86260" x2="25439" y2="86260"/>
                          <a14:foregroundMark x1="21930" y1="91603" x2="21930" y2="91603"/>
                          <a14:foregroundMark x1="23684" y1="88550" x2="23684" y2="99237"/>
                        </a14:backgroundRemoval>
                      </a14:imgEffect>
                    </a14:imgLayer>
                  </a14:imgProps>
                </a:ext>
              </a:extLst>
            </a:blip>
            <a:srcRect l="5864" t="-1864" r="49368" b="1864"/>
            <a:stretch/>
          </p:blipFill>
          <p:spPr>
            <a:xfrm>
              <a:off x="115146" y="29969679"/>
              <a:ext cx="946027" cy="2428285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5418F74B-B362-633B-FC2F-6442C7031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24" b="93130" l="61404" r="95614">
                          <a14:foregroundMark x1="70175" y1="66412" x2="70175" y2="66412"/>
                          <a14:foregroundMark x1="70175" y1="61832" x2="76316" y2="89313"/>
                          <a14:foregroundMark x1="76316" y1="89313" x2="73684" y2="67939"/>
                          <a14:foregroundMark x1="71930" y1="48855" x2="75439" y2="93130"/>
                          <a14:foregroundMark x1="68421" y1="22137" x2="68421" y2="22137"/>
                        </a14:backgroundRemoval>
                      </a14:imgEffect>
                    </a14:imgLayer>
                  </a14:imgProps>
                </a:ext>
              </a:extLst>
            </a:blip>
            <a:srcRect l="57344"/>
            <a:stretch/>
          </p:blipFill>
          <p:spPr>
            <a:xfrm>
              <a:off x="4931162" y="28122389"/>
              <a:ext cx="901395" cy="2428285"/>
            </a:xfrm>
            <a:prstGeom prst="rect">
              <a:avLst/>
            </a:prstGeom>
          </p:spPr>
        </p:pic>
        <p:pic>
          <p:nvPicPr>
            <p:cNvPr id="17" name="Picture 4" descr="Sequenziatore di nuova generazione per DNA - MiSeq - Illumina, Inc. - da  laboratorio">
              <a:extLst>
                <a:ext uri="{FF2B5EF4-FFF2-40B4-BE49-F238E27FC236}">
                  <a16:creationId xmlns:a16="http://schemas.microsoft.com/office/drawing/2014/main" id="{58562C31-7672-8077-3279-DD2775CDD9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0875" b="84750" l="4125" r="87625">
                          <a14:foregroundMark x1="30125" y1="61375" x2="30125" y2="61375"/>
                          <a14:foregroundMark x1="19750" y1="48250" x2="77750" y2="49625"/>
                          <a14:foregroundMark x1="77750" y1="49625" x2="85000" y2="48250"/>
                          <a14:foregroundMark x1="75875" y1="30000" x2="73250" y2="84750"/>
                          <a14:foregroundMark x1="56250" y1="37875" x2="82375" y2="27375"/>
                          <a14:foregroundMark x1="13250" y1="39125" x2="23625" y2="71750"/>
                          <a14:foregroundMark x1="15875" y1="37875" x2="69375" y2="27375"/>
                          <a14:foregroundMark x1="13250" y1="30000" x2="55000" y2="32625"/>
                          <a14:foregroundMark x1="14500" y1="32625" x2="4125" y2="67875"/>
                          <a14:foregroundMark x1="11875" y1="63875" x2="13250" y2="78250"/>
                          <a14:foregroundMark x1="86250" y1="28750" x2="87625" y2="57375"/>
                          <a14:foregroundMark x1="52375" y1="20875" x2="82375" y2="20875"/>
                          <a14:foregroundMark x1="74500" y1="22125" x2="74500" y2="22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0" t="17576" r="7678" b="20454"/>
            <a:stretch/>
          </p:blipFill>
          <p:spPr bwMode="auto">
            <a:xfrm>
              <a:off x="909763" y="30574289"/>
              <a:ext cx="2543403" cy="1809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7580C5DA-32D6-1957-511A-849A186E8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36473" y="28604293"/>
              <a:ext cx="2445863" cy="2445863"/>
            </a:xfrm>
            <a:prstGeom prst="rect">
              <a:avLst/>
            </a:prstGeom>
          </p:spPr>
        </p:pic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B0490F0A-BC86-C3AF-9DEA-B45FB20F61B6}"/>
                </a:ext>
              </a:extLst>
            </p:cNvPr>
            <p:cNvSpPr/>
            <p:nvPr/>
          </p:nvSpPr>
          <p:spPr>
            <a:xfrm>
              <a:off x="0" y="27610957"/>
              <a:ext cx="5964411" cy="4794887"/>
            </a:xfrm>
            <a:prstGeom prst="rect">
              <a:avLst/>
            </a:prstGeom>
            <a:solidFill>
              <a:srgbClr val="FFFFFF">
                <a:alpha val="38039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B39B0071-6ED3-C964-FDB3-C097830C090D}"/>
              </a:ext>
            </a:extLst>
          </p:cNvPr>
          <p:cNvCxnSpPr>
            <a:cxnSpLocks/>
          </p:cNvCxnSpPr>
          <p:nvPr/>
        </p:nvCxnSpPr>
        <p:spPr>
          <a:xfrm>
            <a:off x="1219533" y="2081132"/>
            <a:ext cx="0" cy="765366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85881B1B-61FF-C89C-44EC-784C8228239D}"/>
              </a:ext>
            </a:extLst>
          </p:cNvPr>
          <p:cNvGrpSpPr/>
          <p:nvPr/>
        </p:nvGrpSpPr>
        <p:grpSpPr>
          <a:xfrm rot="10800000">
            <a:off x="37014069" y="2023318"/>
            <a:ext cx="1210989" cy="1146061"/>
            <a:chOff x="5276461" y="1010498"/>
            <a:chExt cx="341763" cy="323439"/>
          </a:xfrm>
        </p:grpSpPr>
        <p:sp>
          <p:nvSpPr>
            <p:cNvPr id="42" name="Mezza cornice 41">
              <a:extLst>
                <a:ext uri="{FF2B5EF4-FFF2-40B4-BE49-F238E27FC236}">
                  <a16:creationId xmlns:a16="http://schemas.microsoft.com/office/drawing/2014/main" id="{8B9539F4-75DA-7CED-6E36-DF4257F44CE6}"/>
                </a:ext>
              </a:extLst>
            </p:cNvPr>
            <p:cNvSpPr/>
            <p:nvPr/>
          </p:nvSpPr>
          <p:spPr>
            <a:xfrm>
              <a:off x="5276461" y="1010498"/>
              <a:ext cx="341631" cy="323439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  <p:sp>
          <p:nvSpPr>
            <p:cNvPr id="43" name="Mezza cornice 42">
              <a:extLst>
                <a:ext uri="{FF2B5EF4-FFF2-40B4-BE49-F238E27FC236}">
                  <a16:creationId xmlns:a16="http://schemas.microsoft.com/office/drawing/2014/main" id="{D9DF2CB9-7C54-134D-0DF1-C0DEF2C65376}"/>
                </a:ext>
              </a:extLst>
            </p:cNvPr>
            <p:cNvSpPr/>
            <p:nvPr/>
          </p:nvSpPr>
          <p:spPr>
            <a:xfrm>
              <a:off x="5366586" y="1089176"/>
              <a:ext cx="251638" cy="241005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</p:grp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061151BE-B57C-AE1B-A0E4-DB3208C8221E}"/>
              </a:ext>
            </a:extLst>
          </p:cNvPr>
          <p:cNvCxnSpPr>
            <a:cxnSpLocks/>
          </p:cNvCxnSpPr>
          <p:nvPr/>
        </p:nvCxnSpPr>
        <p:spPr>
          <a:xfrm flipV="1">
            <a:off x="1219533" y="2829570"/>
            <a:ext cx="35532000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38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o 17">
            <a:extLst>
              <a:ext uri="{FF2B5EF4-FFF2-40B4-BE49-F238E27FC236}">
                <a16:creationId xmlns:a16="http://schemas.microsoft.com/office/drawing/2014/main" id="{EDE9690F-1E34-22FB-444C-05671D23695A}"/>
              </a:ext>
            </a:extLst>
          </p:cNvPr>
          <p:cNvGrpSpPr/>
          <p:nvPr/>
        </p:nvGrpSpPr>
        <p:grpSpPr>
          <a:xfrm>
            <a:off x="226745" y="6696025"/>
            <a:ext cx="9298329" cy="12720930"/>
            <a:chOff x="166751" y="1042634"/>
            <a:chExt cx="2588135" cy="3541787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F329697E-0FFF-0962-8FE7-310E0F03E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9186" b="18942"/>
            <a:stretch/>
          </p:blipFill>
          <p:spPr>
            <a:xfrm>
              <a:off x="166751" y="1042634"/>
              <a:ext cx="2528323" cy="2741741"/>
            </a:xfrm>
            <a:prstGeom prst="rect">
              <a:avLst/>
            </a:prstGeom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7BF34323-2C0A-CE94-694B-5A25D4B51B95}"/>
                </a:ext>
              </a:extLst>
            </p:cNvPr>
            <p:cNvSpPr/>
            <p:nvPr/>
          </p:nvSpPr>
          <p:spPr>
            <a:xfrm>
              <a:off x="2493090" y="1275347"/>
              <a:ext cx="239196" cy="252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35E7D679-E847-B15E-39C5-B477D580467E}"/>
                </a:ext>
              </a:extLst>
            </p:cNvPr>
            <p:cNvSpPr txBox="1"/>
            <p:nvPr/>
          </p:nvSpPr>
          <p:spPr>
            <a:xfrm>
              <a:off x="992211" y="3784375"/>
              <a:ext cx="902368" cy="545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252" dirty="0">
                  <a:solidFill>
                    <a:schemeClr val="bg2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Pre</a:t>
              </a:r>
            </a:p>
            <a:p>
              <a:pPr algn="ctr"/>
              <a:endParaRPr lang="it-IT" sz="4252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E72C0ABD-74AB-1064-0A49-E15398F92F91}"/>
                </a:ext>
              </a:extLst>
            </p:cNvPr>
            <p:cNvSpPr txBox="1"/>
            <p:nvPr/>
          </p:nvSpPr>
          <p:spPr>
            <a:xfrm>
              <a:off x="1852518" y="3784375"/>
              <a:ext cx="902368" cy="800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252" dirty="0">
                  <a:solidFill>
                    <a:schemeClr val="bg2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Post</a:t>
              </a:r>
            </a:p>
            <a:p>
              <a:pPr algn="ctr"/>
              <a:endParaRPr lang="it-IT" sz="4252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ctr"/>
              <a:endParaRPr lang="it-IT" sz="4252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8A1AD1BA-FA89-83AA-A0AC-EC78886F1E6F}"/>
                </a:ext>
              </a:extLst>
            </p:cNvPr>
            <p:cNvSpPr txBox="1"/>
            <p:nvPr/>
          </p:nvSpPr>
          <p:spPr>
            <a:xfrm>
              <a:off x="1596720" y="4058692"/>
              <a:ext cx="1076681" cy="269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898" dirty="0">
                  <a:solidFill>
                    <a:schemeClr val="bg2">
                      <a:lumMod val="1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d_IL6</a:t>
              </a:r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87416BCF-0D40-B67D-9C5A-3A330009E20C}"/>
              </a:ext>
            </a:extLst>
          </p:cNvPr>
          <p:cNvGrpSpPr/>
          <p:nvPr/>
        </p:nvGrpSpPr>
        <p:grpSpPr>
          <a:xfrm>
            <a:off x="9681272" y="6742055"/>
            <a:ext cx="9529027" cy="12733355"/>
            <a:chOff x="3828818" y="1042634"/>
            <a:chExt cx="2585391" cy="3547735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E4004346-CD4C-8080-9C90-EB57CC6E2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29186" b="18466"/>
            <a:stretch/>
          </p:blipFill>
          <p:spPr>
            <a:xfrm>
              <a:off x="3828818" y="1042634"/>
              <a:ext cx="2528330" cy="2757844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A8ADC91E-9042-9C7F-3F92-7C4F0E623D3B}"/>
                </a:ext>
              </a:extLst>
            </p:cNvPr>
            <p:cNvSpPr/>
            <p:nvPr/>
          </p:nvSpPr>
          <p:spPr>
            <a:xfrm>
              <a:off x="6175013" y="1199147"/>
              <a:ext cx="239196" cy="252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/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9EB99AA0-E740-44B6-95AB-59179E9B8238}"/>
                </a:ext>
              </a:extLst>
            </p:cNvPr>
            <p:cNvSpPr txBox="1"/>
            <p:nvPr/>
          </p:nvSpPr>
          <p:spPr>
            <a:xfrm>
              <a:off x="4633583" y="3762011"/>
              <a:ext cx="902368" cy="564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252" dirty="0">
                  <a:solidFill>
                    <a:schemeClr val="bg2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Pre</a:t>
              </a:r>
            </a:p>
            <a:p>
              <a:pPr algn="ctr"/>
              <a:endParaRPr lang="it-IT" sz="4252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29E039B2-46C3-F647-96D0-965EF155FE42}"/>
                </a:ext>
              </a:extLst>
            </p:cNvPr>
            <p:cNvSpPr txBox="1"/>
            <p:nvPr/>
          </p:nvSpPr>
          <p:spPr>
            <a:xfrm>
              <a:off x="5507389" y="3762011"/>
              <a:ext cx="902368" cy="828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252" dirty="0">
                  <a:solidFill>
                    <a:schemeClr val="bg2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Post</a:t>
              </a:r>
            </a:p>
            <a:p>
              <a:pPr algn="ctr"/>
              <a:endParaRPr lang="it-IT" sz="4252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ctr"/>
              <a:endParaRPr lang="it-IT" sz="4252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2B52EFA4-2E86-7A6A-027F-C6841AFE8EE0}"/>
                </a:ext>
              </a:extLst>
            </p:cNvPr>
            <p:cNvSpPr txBox="1"/>
            <p:nvPr/>
          </p:nvSpPr>
          <p:spPr>
            <a:xfrm>
              <a:off x="5155408" y="4040383"/>
              <a:ext cx="1076680" cy="278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898" dirty="0">
                  <a:solidFill>
                    <a:schemeClr val="bg2">
                      <a:lumMod val="1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d_NLRP3</a:t>
              </a: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F28B1915-D76C-2F86-59B0-00D576CF372C}"/>
              </a:ext>
            </a:extLst>
          </p:cNvPr>
          <p:cNvGrpSpPr/>
          <p:nvPr/>
        </p:nvGrpSpPr>
        <p:grpSpPr>
          <a:xfrm>
            <a:off x="19445183" y="6742055"/>
            <a:ext cx="9646929" cy="12733355"/>
            <a:chOff x="7490890" y="480834"/>
            <a:chExt cx="2655206" cy="3546413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39B906C3-EFDD-EF1F-D95C-FD1026E0C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29186" b="18178"/>
            <a:stretch/>
          </p:blipFill>
          <p:spPr>
            <a:xfrm>
              <a:off x="7490890" y="480834"/>
              <a:ext cx="2528325" cy="2767584"/>
            </a:xfrm>
            <a:prstGeom prst="rect">
              <a:avLst/>
            </a:prstGeom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A65F59DE-68CD-5A33-E6E9-7E8405F00440}"/>
                </a:ext>
              </a:extLst>
            </p:cNvPr>
            <p:cNvSpPr/>
            <p:nvPr/>
          </p:nvSpPr>
          <p:spPr>
            <a:xfrm>
              <a:off x="9906900" y="641684"/>
              <a:ext cx="239196" cy="252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/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8EF7DC97-84EE-966A-AAFC-F0F9ADBC19A3}"/>
                </a:ext>
              </a:extLst>
            </p:cNvPr>
            <p:cNvSpPr txBox="1"/>
            <p:nvPr/>
          </p:nvSpPr>
          <p:spPr>
            <a:xfrm>
              <a:off x="8345925" y="3195885"/>
              <a:ext cx="902368" cy="566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252" dirty="0">
                  <a:solidFill>
                    <a:schemeClr val="bg2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Pre</a:t>
              </a:r>
            </a:p>
            <a:p>
              <a:pPr algn="ctr"/>
              <a:endParaRPr lang="it-IT" sz="4252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D5CA67B0-7252-46AA-67FD-781687486993}"/>
                </a:ext>
              </a:extLst>
            </p:cNvPr>
            <p:cNvSpPr txBox="1"/>
            <p:nvPr/>
          </p:nvSpPr>
          <p:spPr>
            <a:xfrm>
              <a:off x="9219733" y="3195883"/>
              <a:ext cx="902368" cy="8313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252" dirty="0">
                  <a:solidFill>
                    <a:schemeClr val="bg2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Post</a:t>
              </a:r>
            </a:p>
            <a:p>
              <a:pPr algn="ctr"/>
              <a:endParaRPr lang="it-IT" sz="4252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ctr"/>
              <a:endParaRPr lang="it-IT" sz="4252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C91CEBB6-1952-8664-EFB8-AAAD795D3034}"/>
                </a:ext>
              </a:extLst>
            </p:cNvPr>
            <p:cNvSpPr txBox="1"/>
            <p:nvPr/>
          </p:nvSpPr>
          <p:spPr>
            <a:xfrm>
              <a:off x="8819093" y="3497229"/>
              <a:ext cx="1076682" cy="279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898" dirty="0">
                  <a:solidFill>
                    <a:schemeClr val="bg2">
                      <a:lumMod val="1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d_TNFalfa</a:t>
              </a:r>
            </a:p>
          </p:txBody>
        </p:sp>
      </p:grp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00149351-CAF4-1C7F-EFAB-7F33CEA7C518}"/>
              </a:ext>
            </a:extLst>
          </p:cNvPr>
          <p:cNvSpPr txBox="1"/>
          <p:nvPr/>
        </p:nvSpPr>
        <p:spPr>
          <a:xfrm>
            <a:off x="30483200" y="7391778"/>
            <a:ext cx="10408359" cy="9090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07000"/>
              </a:lnSpc>
              <a:buClr>
                <a:schemeClr val="accent5">
                  <a:lumMod val="50000"/>
                </a:schemeClr>
              </a:buClr>
              <a:buFont typeface="Tahoma" panose="020B0604030504040204" pitchFamily="34" charset="0"/>
              <a:buChar char="♦"/>
            </a:pPr>
            <a:r>
              <a:rPr lang="it-IT" sz="4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Reduced abundance in Parkinson’s Disease </a:t>
            </a:r>
          </a:p>
          <a:p>
            <a:pPr marL="637812" algn="just">
              <a:lnSpc>
                <a:spcPct val="107000"/>
              </a:lnSpc>
            </a:pPr>
            <a:r>
              <a:rPr lang="it-IT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Lubomski M. et al., </a:t>
            </a:r>
            <a:r>
              <a:rPr lang="it-IT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Front. Aging Neurosci. 2022)</a:t>
            </a:r>
          </a:p>
          <a:p>
            <a:pPr marL="637812" algn="just">
              <a:lnSpc>
                <a:spcPct val="107000"/>
              </a:lnSpc>
            </a:pPr>
            <a:endParaRPr lang="it-IT" sz="4000" kern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 algn="just">
              <a:lnSpc>
                <a:spcPct val="107000"/>
              </a:lnSpc>
              <a:buClr>
                <a:schemeClr val="accent5">
                  <a:lumMod val="50000"/>
                </a:schemeClr>
              </a:buClr>
              <a:buFont typeface="Tahoma" panose="020B0604030504040204" pitchFamily="34" charset="0"/>
              <a:buChar char="♦"/>
            </a:pPr>
            <a:r>
              <a:rPr lang="it-IT" sz="4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Risk factor for Alzheimer’s Disease </a:t>
            </a:r>
          </a:p>
          <a:p>
            <a:pPr marL="637812" algn="just">
              <a:lnSpc>
                <a:spcPct val="107000"/>
              </a:lnSpc>
            </a:pPr>
            <a:r>
              <a:rPr lang="en-US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it-IT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 D. et al., J Neuroinflammation 2024)</a:t>
            </a:r>
          </a:p>
          <a:p>
            <a:pPr marL="637812" algn="just">
              <a:lnSpc>
                <a:spcPct val="107000"/>
              </a:lnSpc>
            </a:pPr>
            <a:endParaRPr lang="it-IT" sz="4800" kern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01796" indent="-571500" algn="just">
              <a:lnSpc>
                <a:spcPct val="107000"/>
              </a:lnSpc>
              <a:buClr>
                <a:schemeClr val="accent5">
                  <a:lumMod val="50000"/>
                </a:schemeClr>
              </a:buClr>
              <a:buFont typeface="Tahoma" panose="020B0604030504040204" pitchFamily="34" charset="0"/>
              <a:buChar char="♦"/>
            </a:pPr>
            <a:r>
              <a:rPr lang="it-IT" sz="4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Negatively associated with VLDL lipoproteins </a:t>
            </a:r>
          </a:p>
          <a:p>
            <a:pPr marL="637812" algn="just">
              <a:lnSpc>
                <a:spcPct val="107000"/>
              </a:lnSpc>
            </a:pPr>
            <a:r>
              <a:rPr lang="it-IT" sz="4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it-IT" sz="4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Vojinovic D. et al, Nature Comm 2019)</a:t>
            </a:r>
          </a:p>
          <a:p>
            <a:pPr algn="just"/>
            <a:endParaRPr lang="it-IT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ED823AC4-926B-5117-0F9C-C362E548ED65}"/>
              </a:ext>
            </a:extLst>
          </p:cNvPr>
          <p:cNvSpPr/>
          <p:nvPr/>
        </p:nvSpPr>
        <p:spPr>
          <a:xfrm>
            <a:off x="42911798" y="-30164"/>
            <a:ext cx="288840" cy="3250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C01E6B59-1D6D-49AF-4E4F-4FB00F1E3A0D}"/>
              </a:ext>
            </a:extLst>
          </p:cNvPr>
          <p:cNvSpPr/>
          <p:nvPr/>
        </p:nvSpPr>
        <p:spPr>
          <a:xfrm>
            <a:off x="42271321" y="-30164"/>
            <a:ext cx="565123" cy="3250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BE55F163-2439-B8E0-1043-9E61EEBF7839}"/>
              </a:ext>
            </a:extLst>
          </p:cNvPr>
          <p:cNvSpPr/>
          <p:nvPr/>
        </p:nvSpPr>
        <p:spPr>
          <a:xfrm>
            <a:off x="41216427" y="-30156"/>
            <a:ext cx="923038" cy="32436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875F53-E299-A1AD-F987-A1452DC7AFCC}"/>
              </a:ext>
            </a:extLst>
          </p:cNvPr>
          <p:cNvSpPr txBox="1"/>
          <p:nvPr/>
        </p:nvSpPr>
        <p:spPr>
          <a:xfrm>
            <a:off x="1488867" y="1323613"/>
            <a:ext cx="38336472" cy="2709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504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Specific bacterial genera are associated with changes in the levels of peripheral inflammation and microbial products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FCECB594-7CC6-B3E7-51A2-C6DE4874DE67}"/>
              </a:ext>
            </a:extLst>
          </p:cNvPr>
          <p:cNvCxnSpPr>
            <a:cxnSpLocks/>
          </p:cNvCxnSpPr>
          <p:nvPr/>
        </p:nvCxnSpPr>
        <p:spPr>
          <a:xfrm>
            <a:off x="1219533" y="2081132"/>
            <a:ext cx="0" cy="194400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o 5">
            <a:extLst>
              <a:ext uri="{FF2B5EF4-FFF2-40B4-BE49-F238E27FC236}">
                <a16:creationId xmlns:a16="http://schemas.microsoft.com/office/drawing/2014/main" id="{F6FC6128-F455-152B-6FCE-DDFE224E1836}"/>
              </a:ext>
            </a:extLst>
          </p:cNvPr>
          <p:cNvGrpSpPr/>
          <p:nvPr/>
        </p:nvGrpSpPr>
        <p:grpSpPr>
          <a:xfrm rot="10800000">
            <a:off x="39554532" y="3199939"/>
            <a:ext cx="1210989" cy="1146061"/>
            <a:chOff x="5276461" y="1010498"/>
            <a:chExt cx="341763" cy="323439"/>
          </a:xfrm>
        </p:grpSpPr>
        <p:sp>
          <p:nvSpPr>
            <p:cNvPr id="49" name="Mezza cornice 48">
              <a:extLst>
                <a:ext uri="{FF2B5EF4-FFF2-40B4-BE49-F238E27FC236}">
                  <a16:creationId xmlns:a16="http://schemas.microsoft.com/office/drawing/2014/main" id="{C75604F7-A533-18EC-D0A3-B7602BF54E50}"/>
                </a:ext>
              </a:extLst>
            </p:cNvPr>
            <p:cNvSpPr/>
            <p:nvPr/>
          </p:nvSpPr>
          <p:spPr>
            <a:xfrm>
              <a:off x="5276461" y="1010498"/>
              <a:ext cx="341631" cy="323439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  <p:sp>
          <p:nvSpPr>
            <p:cNvPr id="50" name="Mezza cornice 49">
              <a:extLst>
                <a:ext uri="{FF2B5EF4-FFF2-40B4-BE49-F238E27FC236}">
                  <a16:creationId xmlns:a16="http://schemas.microsoft.com/office/drawing/2014/main" id="{26910D47-5BB5-9731-5BA9-072874E30F44}"/>
                </a:ext>
              </a:extLst>
            </p:cNvPr>
            <p:cNvSpPr/>
            <p:nvPr/>
          </p:nvSpPr>
          <p:spPr>
            <a:xfrm>
              <a:off x="5366586" y="1089176"/>
              <a:ext cx="251638" cy="241005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</p:grpSp>
      <p:cxnSp>
        <p:nvCxnSpPr>
          <p:cNvPr id="53" name="Connettore diritto 52">
            <a:extLst>
              <a:ext uri="{FF2B5EF4-FFF2-40B4-BE49-F238E27FC236}">
                <a16:creationId xmlns:a16="http://schemas.microsoft.com/office/drawing/2014/main" id="{AA11A047-BAD8-C572-DA96-973E64BBD0BE}"/>
              </a:ext>
            </a:extLst>
          </p:cNvPr>
          <p:cNvCxnSpPr>
            <a:cxnSpLocks/>
          </p:cNvCxnSpPr>
          <p:nvPr/>
        </p:nvCxnSpPr>
        <p:spPr>
          <a:xfrm flipV="1">
            <a:off x="1219533" y="4030990"/>
            <a:ext cx="38016000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7D74D56D-0DE1-53C9-D852-4E7E20D20F46}"/>
              </a:ext>
            </a:extLst>
          </p:cNvPr>
          <p:cNvGrpSpPr/>
          <p:nvPr/>
        </p:nvGrpSpPr>
        <p:grpSpPr>
          <a:xfrm>
            <a:off x="873937" y="821057"/>
            <a:ext cx="1210989" cy="1146061"/>
            <a:chOff x="5276461" y="1010498"/>
            <a:chExt cx="341763" cy="323439"/>
          </a:xfrm>
        </p:grpSpPr>
        <p:sp>
          <p:nvSpPr>
            <p:cNvPr id="55" name="Mezza cornice 54">
              <a:extLst>
                <a:ext uri="{FF2B5EF4-FFF2-40B4-BE49-F238E27FC236}">
                  <a16:creationId xmlns:a16="http://schemas.microsoft.com/office/drawing/2014/main" id="{89E8CC6E-197A-4A40-BEDB-397ABC0CFC15}"/>
                </a:ext>
              </a:extLst>
            </p:cNvPr>
            <p:cNvSpPr/>
            <p:nvPr/>
          </p:nvSpPr>
          <p:spPr>
            <a:xfrm>
              <a:off x="5276461" y="1010498"/>
              <a:ext cx="341631" cy="323439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  <p:sp>
          <p:nvSpPr>
            <p:cNvPr id="56" name="Mezza cornice 55">
              <a:extLst>
                <a:ext uri="{FF2B5EF4-FFF2-40B4-BE49-F238E27FC236}">
                  <a16:creationId xmlns:a16="http://schemas.microsoft.com/office/drawing/2014/main" id="{17AE385A-276F-0DDE-7DBD-0913DE01BB8F}"/>
                </a:ext>
              </a:extLst>
            </p:cNvPr>
            <p:cNvSpPr/>
            <p:nvPr/>
          </p:nvSpPr>
          <p:spPr>
            <a:xfrm>
              <a:off x="5366586" y="1089176"/>
              <a:ext cx="251638" cy="241005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</p:grp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F6BA614-F65E-A0C2-5B4F-83D7CAAE9D39}"/>
              </a:ext>
            </a:extLst>
          </p:cNvPr>
          <p:cNvSpPr txBox="1"/>
          <p:nvPr/>
        </p:nvSpPr>
        <p:spPr>
          <a:xfrm>
            <a:off x="13503954" y="5369945"/>
            <a:ext cx="12065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Lachnospiraceae FCS020 group</a:t>
            </a:r>
            <a:endParaRPr lang="it-IT" sz="5400" kern="1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1" name="Input penna 80">
                <a:extLst>
                  <a:ext uri="{FF2B5EF4-FFF2-40B4-BE49-F238E27FC236}">
                    <a16:creationId xmlns:a16="http://schemas.microsoft.com/office/drawing/2014/main" id="{6DF7FE93-170B-52CE-9450-F1FD1FCF454B}"/>
                  </a:ext>
                </a:extLst>
              </p14:cNvPr>
              <p14:cNvContentPartPr/>
              <p14:nvPr/>
            </p14:nvContentPartPr>
            <p14:xfrm>
              <a:off x="14287200" y="6324540"/>
              <a:ext cx="10477080" cy="231480"/>
            </p14:xfrm>
          </p:contentPart>
        </mc:Choice>
        <mc:Fallback xmlns="">
          <p:pic>
            <p:nvPicPr>
              <p:cNvPr id="81" name="Input penna 80">
                <a:extLst>
                  <a:ext uri="{FF2B5EF4-FFF2-40B4-BE49-F238E27FC236}">
                    <a16:creationId xmlns:a16="http://schemas.microsoft.com/office/drawing/2014/main" id="{6DF7FE93-170B-52CE-9450-F1FD1FCF45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251560" y="6288900"/>
                <a:ext cx="10548720" cy="303120"/>
              </a:xfrm>
              <a:prstGeom prst="rect">
                <a:avLst/>
              </a:prstGeom>
            </p:spPr>
          </p:pic>
        </mc:Fallback>
      </mc:AlternateContent>
      <p:grpSp>
        <p:nvGrpSpPr>
          <p:cNvPr id="89" name="Gruppo 88">
            <a:extLst>
              <a:ext uri="{FF2B5EF4-FFF2-40B4-BE49-F238E27FC236}">
                <a16:creationId xmlns:a16="http://schemas.microsoft.com/office/drawing/2014/main" id="{AF91250E-8AA9-1C92-5C61-19A275740BA8}"/>
              </a:ext>
            </a:extLst>
          </p:cNvPr>
          <p:cNvGrpSpPr/>
          <p:nvPr/>
        </p:nvGrpSpPr>
        <p:grpSpPr>
          <a:xfrm>
            <a:off x="8327613" y="19235112"/>
            <a:ext cx="32193270" cy="12219792"/>
            <a:chOff x="8327613" y="19235112"/>
            <a:chExt cx="32193270" cy="12219792"/>
          </a:xfrm>
        </p:grpSpPr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DD02CC88-5406-0C38-7E17-71393E2D486F}"/>
                </a:ext>
              </a:extLst>
            </p:cNvPr>
            <p:cNvGrpSpPr/>
            <p:nvPr/>
          </p:nvGrpSpPr>
          <p:grpSpPr>
            <a:xfrm>
              <a:off x="8327613" y="19235112"/>
              <a:ext cx="32193270" cy="12219792"/>
              <a:chOff x="8835655" y="17980851"/>
              <a:chExt cx="32193270" cy="12219792"/>
            </a:xfrm>
          </p:grpSpPr>
          <p:grpSp>
            <p:nvGrpSpPr>
              <p:cNvPr id="60" name="Gruppo 59">
                <a:extLst>
                  <a:ext uri="{FF2B5EF4-FFF2-40B4-BE49-F238E27FC236}">
                    <a16:creationId xmlns:a16="http://schemas.microsoft.com/office/drawing/2014/main" id="{DE550D8F-6652-99D3-154B-BF77F1ABDA43}"/>
                  </a:ext>
                </a:extLst>
              </p:cNvPr>
              <p:cNvGrpSpPr/>
              <p:nvPr/>
            </p:nvGrpSpPr>
            <p:grpSpPr>
              <a:xfrm>
                <a:off x="8835655" y="18992938"/>
                <a:ext cx="32193270" cy="11207705"/>
                <a:chOff x="8835655" y="18992938"/>
                <a:chExt cx="32193270" cy="11207705"/>
              </a:xfrm>
            </p:grpSpPr>
            <p:grpSp>
              <p:nvGrpSpPr>
                <p:cNvPr id="52" name="Gruppo 51">
                  <a:extLst>
                    <a:ext uri="{FF2B5EF4-FFF2-40B4-BE49-F238E27FC236}">
                      <a16:creationId xmlns:a16="http://schemas.microsoft.com/office/drawing/2014/main" id="{1544359A-8CC0-F016-4F82-E69624ABDDDA}"/>
                    </a:ext>
                  </a:extLst>
                </p:cNvPr>
                <p:cNvGrpSpPr/>
                <p:nvPr/>
              </p:nvGrpSpPr>
              <p:grpSpPr>
                <a:xfrm>
                  <a:off x="9944115" y="19423449"/>
                  <a:ext cx="31084810" cy="10777194"/>
                  <a:chOff x="2806408" y="4338816"/>
                  <a:chExt cx="8772696" cy="3041519"/>
                </a:xfrm>
              </p:grpSpPr>
              <p:grpSp>
                <p:nvGrpSpPr>
                  <p:cNvPr id="36" name="Gruppo 35">
                    <a:extLst>
                      <a:ext uri="{FF2B5EF4-FFF2-40B4-BE49-F238E27FC236}">
                        <a16:creationId xmlns:a16="http://schemas.microsoft.com/office/drawing/2014/main" id="{82DCC358-CD81-BD1F-FC7E-06899B1F9C8F}"/>
                      </a:ext>
                    </a:extLst>
                  </p:cNvPr>
                  <p:cNvGrpSpPr/>
                  <p:nvPr/>
                </p:nvGrpSpPr>
                <p:grpSpPr>
                  <a:xfrm>
                    <a:off x="2806408" y="4338816"/>
                    <a:ext cx="2440642" cy="3041519"/>
                    <a:chOff x="2826001" y="4192517"/>
                    <a:chExt cx="2541218" cy="3656370"/>
                  </a:xfrm>
                </p:grpSpPr>
                <p:pic>
                  <p:nvPicPr>
                    <p:cNvPr id="8" name="Immagine 7">
                      <a:extLst>
                        <a:ext uri="{FF2B5EF4-FFF2-40B4-BE49-F238E27FC236}">
                          <a16:creationId xmlns:a16="http://schemas.microsoft.com/office/drawing/2014/main" id="{59EE3804-54B8-2C6F-D8C7-1D996858E8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rcRect l="8597" r="28203" b="20542"/>
                    <a:stretch/>
                  </p:blipFill>
                  <p:spPr>
                    <a:xfrm>
                      <a:off x="2826001" y="4192517"/>
                      <a:ext cx="2491964" cy="296811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8" name="Rettangolo 27">
                      <a:extLst>
                        <a:ext uri="{FF2B5EF4-FFF2-40B4-BE49-F238E27FC236}">
                          <a16:creationId xmlns:a16="http://schemas.microsoft.com/office/drawing/2014/main" id="{B48DDF53-9E09-CA85-12AA-75984FA3D0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06721" y="4415253"/>
                      <a:ext cx="260498" cy="23609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25311"/>
                    </a:p>
                  </p:txBody>
                </p:sp>
                <p:sp>
                  <p:nvSpPr>
                    <p:cNvPr id="30" name="CasellaDiTesto 29">
                      <a:extLst>
                        <a:ext uri="{FF2B5EF4-FFF2-40B4-BE49-F238E27FC236}">
                          <a16:creationId xmlns:a16="http://schemas.microsoft.com/office/drawing/2014/main" id="{87ADF05A-0C87-8E38-A290-C2D0599C8E6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24349" y="7140061"/>
                      <a:ext cx="804204" cy="47532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it-IT" sz="4252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Pre</a:t>
                      </a:r>
                    </a:p>
                    <a:p>
                      <a:pPr algn="ctr"/>
                      <a:endParaRPr lang="it-IT" sz="4252" dirty="0">
                        <a:solidFill>
                          <a:schemeClr val="bg2">
                            <a:lumMod val="25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p:txBody>
                </p:sp>
                <p:sp>
                  <p:nvSpPr>
                    <p:cNvPr id="31" name="CasellaDiTesto 30">
                      <a:extLst>
                        <a:ext uri="{FF2B5EF4-FFF2-40B4-BE49-F238E27FC236}">
                          <a16:creationId xmlns:a16="http://schemas.microsoft.com/office/drawing/2014/main" id="{A4848521-C4D5-B7E8-102D-EC587795671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05458" y="7151563"/>
                      <a:ext cx="804204" cy="6973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it-IT" sz="4252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Post</a:t>
                      </a:r>
                    </a:p>
                    <a:p>
                      <a:pPr algn="ctr"/>
                      <a:endParaRPr lang="it-IT" sz="4252" dirty="0">
                        <a:solidFill>
                          <a:schemeClr val="bg2">
                            <a:lumMod val="25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algn="ctr"/>
                      <a:endParaRPr lang="it-IT" sz="4252" dirty="0">
                        <a:solidFill>
                          <a:schemeClr val="bg2">
                            <a:lumMod val="25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p:txBody>
                </p:sp>
                <p:sp>
                  <p:nvSpPr>
                    <p:cNvPr id="34" name="CasellaDiTesto 33">
                      <a:extLst>
                        <a:ext uri="{FF2B5EF4-FFF2-40B4-BE49-F238E27FC236}">
                          <a16:creationId xmlns:a16="http://schemas.microsoft.com/office/drawing/2014/main" id="{9FBAF8F8-EDFC-80C6-29DD-4CEA87151DF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17512" y="7443532"/>
                      <a:ext cx="959554" cy="23483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sz="3898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d_Butyrate</a:t>
                      </a:r>
                    </a:p>
                  </p:txBody>
                </p:sp>
              </p:grpSp>
              <p:grpSp>
                <p:nvGrpSpPr>
                  <p:cNvPr id="37" name="Gruppo 36">
                    <a:extLst>
                      <a:ext uri="{FF2B5EF4-FFF2-40B4-BE49-F238E27FC236}">
                        <a16:creationId xmlns:a16="http://schemas.microsoft.com/office/drawing/2014/main" id="{5B28FC45-875C-80BF-E9C0-1E2885DDC2DB}"/>
                      </a:ext>
                    </a:extLst>
                  </p:cNvPr>
                  <p:cNvGrpSpPr/>
                  <p:nvPr/>
                </p:nvGrpSpPr>
                <p:grpSpPr>
                  <a:xfrm>
                    <a:off x="5575124" y="4355314"/>
                    <a:ext cx="2433360" cy="3005716"/>
                    <a:chOff x="5836993" y="4210490"/>
                    <a:chExt cx="2488845" cy="3573657"/>
                  </a:xfrm>
                </p:grpSpPr>
                <p:pic>
                  <p:nvPicPr>
                    <p:cNvPr id="12" name="Immagine 11">
                      <a:extLst>
                        <a:ext uri="{FF2B5EF4-FFF2-40B4-BE49-F238E27FC236}">
                          <a16:creationId xmlns:a16="http://schemas.microsoft.com/office/drawing/2014/main" id="{29A1FF53-D999-BDA4-15AB-ED8E955163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rcRect l="8010" r="27735" b="19964"/>
                    <a:stretch/>
                  </p:blipFill>
                  <p:spPr>
                    <a:xfrm>
                      <a:off x="5836993" y="4210490"/>
                      <a:ext cx="2480038" cy="292655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9" name="Rettangolo 28">
                      <a:extLst>
                        <a:ext uri="{FF2B5EF4-FFF2-40B4-BE49-F238E27FC236}">
                          <a16:creationId xmlns:a16="http://schemas.microsoft.com/office/drawing/2014/main" id="{1862AEC8-82A0-60D2-EB5B-BFFA8EB674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7160" y="4411470"/>
                      <a:ext cx="358678" cy="23319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25311"/>
                    </a:p>
                  </p:txBody>
                </p:sp>
                <p:sp>
                  <p:nvSpPr>
                    <p:cNvPr id="32" name="CasellaDiTesto 31">
                      <a:extLst>
                        <a:ext uri="{FF2B5EF4-FFF2-40B4-BE49-F238E27FC236}">
                          <a16:creationId xmlns:a16="http://schemas.microsoft.com/office/drawing/2014/main" id="{6D7D2D08-13D6-6E72-7037-BB72D38AC6D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61644" y="7106057"/>
                      <a:ext cx="804204" cy="47010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it-IT" sz="4252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Pre</a:t>
                      </a:r>
                    </a:p>
                    <a:p>
                      <a:pPr algn="ctr"/>
                      <a:endParaRPr lang="it-IT" sz="4252" dirty="0">
                        <a:solidFill>
                          <a:schemeClr val="bg2">
                            <a:lumMod val="25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p:txBody>
                </p:sp>
                <p:sp>
                  <p:nvSpPr>
                    <p:cNvPr id="33" name="CasellaDiTesto 32">
                      <a:extLst>
                        <a:ext uri="{FF2B5EF4-FFF2-40B4-BE49-F238E27FC236}">
                          <a16:creationId xmlns:a16="http://schemas.microsoft.com/office/drawing/2014/main" id="{6745A17C-69D4-EFE4-492A-ADF7BD34825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382638" y="7094479"/>
                      <a:ext cx="804204" cy="68966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it-IT" sz="4252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Post</a:t>
                      </a:r>
                    </a:p>
                    <a:p>
                      <a:pPr algn="ctr"/>
                      <a:endParaRPr lang="it-IT" sz="4252" dirty="0">
                        <a:solidFill>
                          <a:schemeClr val="bg2">
                            <a:lumMod val="25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algn="ctr"/>
                      <a:endParaRPr lang="it-IT" sz="4252" dirty="0">
                        <a:solidFill>
                          <a:schemeClr val="bg2">
                            <a:lumMod val="25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p:txBody>
                </p:sp>
                <p:sp>
                  <p:nvSpPr>
                    <p:cNvPr id="35" name="CasellaDiTesto 34">
                      <a:extLst>
                        <a:ext uri="{FF2B5EF4-FFF2-40B4-BE49-F238E27FC236}">
                          <a16:creationId xmlns:a16="http://schemas.microsoft.com/office/drawing/2014/main" id="{D176608E-8B45-1EC7-6EE4-6191A5F3A66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913853" y="7409073"/>
                      <a:ext cx="959554" cy="23225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sz="3898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d_Valerate</a:t>
                      </a:r>
                      <a:endParaRPr lang="it-IT" sz="3898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51" name="CasellaDiTesto 50">
                    <a:extLst>
                      <a:ext uri="{FF2B5EF4-FFF2-40B4-BE49-F238E27FC236}">
                        <a16:creationId xmlns:a16="http://schemas.microsoft.com/office/drawing/2014/main" id="{29169843-5001-D5C8-B75F-A0AD698A5B6B}"/>
                      </a:ext>
                    </a:extLst>
                  </p:cNvPr>
                  <p:cNvSpPr txBox="1"/>
                  <p:nvPr/>
                </p:nvSpPr>
                <p:spPr>
                  <a:xfrm>
                    <a:off x="8746288" y="4431456"/>
                    <a:ext cx="2832816" cy="287181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571500" indent="-571500" algn="just">
                      <a:lnSpc>
                        <a:spcPct val="107000"/>
                      </a:lnSpc>
                      <a:buClr>
                        <a:schemeClr val="accent5">
                          <a:lumMod val="50000"/>
                        </a:schemeClr>
                      </a:buClr>
                      <a:buFont typeface="Tahoma" panose="020B0604030504040204" pitchFamily="34" charset="0"/>
                      <a:buChar char="♦"/>
                    </a:pPr>
                    <a:r>
                      <a:rPr lang="it-IT" sz="4800" kern="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Butyrate-producing bacteria </a:t>
                    </a:r>
                  </a:p>
                  <a:p>
                    <a:pPr marL="637812" algn="just">
                      <a:lnSpc>
                        <a:spcPct val="107000"/>
                      </a:lnSpc>
                      <a:buClr>
                        <a:schemeClr val="accent5">
                          <a:lumMod val="50000"/>
                        </a:schemeClr>
                      </a:buClr>
                    </a:pPr>
                    <a:r>
                      <a:rPr lang="it-IT" sz="4000" kern="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(Duncan S.H. et al., Appl Environ Microbiol 2004)</a:t>
                    </a:r>
                  </a:p>
                  <a:p>
                    <a:pPr marL="457200" lvl="0" indent="-457200" algn="just">
                      <a:lnSpc>
                        <a:spcPct val="107000"/>
                      </a:lnSpc>
                      <a:buClr>
                        <a:schemeClr val="accent5">
                          <a:lumMod val="50000"/>
                        </a:schemeClr>
                      </a:buClr>
                      <a:buFont typeface="Tahoma" panose="020B0604030504040204" pitchFamily="34" charset="0"/>
                      <a:buChar char="♦"/>
                    </a:pPr>
                    <a:endParaRPr lang="it-IT" sz="4000" kern="1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marL="571500" indent="-571500" algn="just">
                      <a:lnSpc>
                        <a:spcPct val="107000"/>
                      </a:lnSpc>
                      <a:buClr>
                        <a:schemeClr val="accent5">
                          <a:lumMod val="50000"/>
                        </a:schemeClr>
                      </a:buClr>
                      <a:buFont typeface="Tahoma" panose="020B0604030504040204" pitchFamily="34" charset="0"/>
                      <a:buChar char="♦"/>
                    </a:pPr>
                    <a:r>
                      <a:rPr lang="it-IT" sz="4800" kern="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Reduced abundance in inflammatory bowel diseases, irritable bowel syndrome and metabolic disorders </a:t>
                    </a:r>
                  </a:p>
                  <a:p>
                    <a:pPr marL="637812" algn="just">
                      <a:lnSpc>
                        <a:spcPct val="107000"/>
                      </a:lnSpc>
                      <a:buClr>
                        <a:schemeClr val="accent5">
                          <a:lumMod val="50000"/>
                        </a:schemeClr>
                      </a:buClr>
                    </a:pPr>
                    <a:r>
                      <a:rPr lang="it-IT" sz="4000" kern="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(Lo Presti A. et al., Front Microbiol 2019; Zeevi D. et al., Nature 2019)</a:t>
                    </a:r>
                  </a:p>
                  <a:p>
                    <a:pPr marL="457200" lvl="0" indent="-457200" algn="just">
                      <a:lnSpc>
                        <a:spcPct val="107000"/>
                      </a:lnSpc>
                      <a:buClr>
                        <a:schemeClr val="accent5">
                          <a:lumMod val="50000"/>
                        </a:schemeClr>
                      </a:buClr>
                      <a:buFont typeface="Tahoma" panose="020B0604030504040204" pitchFamily="34" charset="0"/>
                      <a:buChar char="♦"/>
                    </a:pPr>
                    <a:endParaRPr lang="it-IT" sz="4000" kern="1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marL="571500" indent="-571500" algn="just">
                      <a:lnSpc>
                        <a:spcPct val="107000"/>
                      </a:lnSpc>
                      <a:buClr>
                        <a:schemeClr val="accent5">
                          <a:lumMod val="50000"/>
                        </a:schemeClr>
                      </a:buClr>
                      <a:buFont typeface="Tahoma" panose="020B0604030504040204" pitchFamily="34" charset="0"/>
                      <a:buChar char="♦"/>
                    </a:pPr>
                    <a:r>
                      <a:rPr lang="it-IT" sz="4800" kern="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Positively associated with HDL lipoproteins </a:t>
                    </a:r>
                  </a:p>
                  <a:p>
                    <a:pPr marL="637812" algn="just">
                      <a:lnSpc>
                        <a:spcPct val="107000"/>
                      </a:lnSpc>
                    </a:pPr>
                    <a:r>
                      <a:rPr lang="it-IT" sz="4000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(Vojinovic D. et al, Nature Comm 2019)</a:t>
                    </a:r>
                    <a:endParaRPr lang="it-IT" sz="4800" kern="1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57" name="CasellaDiTesto 56">
                  <a:extLst>
                    <a:ext uri="{FF2B5EF4-FFF2-40B4-BE49-F238E27FC236}">
                      <a16:creationId xmlns:a16="http://schemas.microsoft.com/office/drawing/2014/main" id="{102DD26A-F6C4-65A7-DA1A-19CA946D2964}"/>
                    </a:ext>
                  </a:extLst>
                </p:cNvPr>
                <p:cNvSpPr txBox="1"/>
                <p:nvPr/>
              </p:nvSpPr>
              <p:spPr>
                <a:xfrm rot="16200000">
                  <a:off x="5756860" y="22212571"/>
                  <a:ext cx="6988588" cy="83099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48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g_</a:t>
                  </a:r>
                  <a:r>
                    <a:rPr lang="it-IT" sz="44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Anaerostipes</a:t>
                  </a:r>
                  <a:endParaRPr lang="it-IT" sz="48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59" name="CasellaDiTesto 58">
                  <a:extLst>
                    <a:ext uri="{FF2B5EF4-FFF2-40B4-BE49-F238E27FC236}">
                      <a16:creationId xmlns:a16="http://schemas.microsoft.com/office/drawing/2014/main" id="{E84E6BB0-BBC4-86CC-1D52-F94107542E92}"/>
                    </a:ext>
                  </a:extLst>
                </p:cNvPr>
                <p:cNvSpPr txBox="1"/>
                <p:nvPr/>
              </p:nvSpPr>
              <p:spPr>
                <a:xfrm rot="16200000">
                  <a:off x="15664946" y="22071733"/>
                  <a:ext cx="6988588" cy="83099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48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g_</a:t>
                  </a:r>
                  <a:r>
                    <a:rPr lang="it-IT" sz="44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Anaerostipes</a:t>
                  </a:r>
                  <a:endParaRPr lang="it-IT" sz="48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D0F5F57E-02E6-6220-BD02-45C162E58796}"/>
                  </a:ext>
                </a:extLst>
              </p:cNvPr>
              <p:cNvSpPr txBox="1"/>
              <p:nvPr/>
            </p:nvSpPr>
            <p:spPr>
              <a:xfrm>
                <a:off x="14272570" y="17980851"/>
                <a:ext cx="1206567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5400" b="1" kern="100" dirty="0">
                    <a:solidFill>
                      <a:schemeClr val="accent5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Anaerostipes</a:t>
                </a:r>
                <a:endParaRPr lang="it-IT" sz="5400" kern="100" dirty="0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it-IT" dirty="0"/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86DC33BC-2415-B9AF-861B-726326A03B87}"/>
                    </a:ext>
                  </a:extLst>
                </p14:cNvPr>
                <p14:cNvContentPartPr/>
                <p14:nvPr/>
              </p14:nvContentPartPr>
              <p14:xfrm>
                <a:off x="17640890" y="20245885"/>
                <a:ext cx="4266610" cy="94266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86DC33BC-2415-B9AF-861B-726326A03B8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604891" y="20210042"/>
                  <a:ext cx="4338248" cy="165593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42015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8A42B95-EA59-A4AF-296C-1BD2D0893213}"/>
              </a:ext>
            </a:extLst>
          </p:cNvPr>
          <p:cNvSpPr txBox="1"/>
          <p:nvPr/>
        </p:nvSpPr>
        <p:spPr>
          <a:xfrm>
            <a:off x="1421846" y="1365061"/>
            <a:ext cx="12758043" cy="140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504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Concluding remarks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6F8B845D-B4CF-16EC-8995-81828F04F3EF}"/>
              </a:ext>
            </a:extLst>
          </p:cNvPr>
          <p:cNvSpPr txBox="1"/>
          <p:nvPr/>
        </p:nvSpPr>
        <p:spPr>
          <a:xfrm>
            <a:off x="20777553" y="6946006"/>
            <a:ext cx="19667121" cy="2028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5">
                  <a:lumMod val="50000"/>
                </a:schemeClr>
              </a:buClr>
            </a:pPr>
            <a:r>
              <a:rPr lang="it-IT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Probiotic supplementation is able to: </a:t>
            </a:r>
          </a:p>
          <a:p>
            <a:pPr marL="1012527" indent="-1012527">
              <a:buClr>
                <a:schemeClr val="accent5">
                  <a:lumMod val="50000"/>
                </a:schemeClr>
              </a:buClr>
              <a:buFont typeface="Tahoma" panose="020B0604030504040204" pitchFamily="34" charset="0"/>
              <a:buChar char="⁜"/>
            </a:pPr>
            <a:endParaRPr lang="it-IT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12527" indent="-1012527" algn="just">
              <a:buClr>
                <a:schemeClr val="accent5">
                  <a:lumMod val="50000"/>
                </a:schemeClr>
              </a:buClr>
              <a:buFont typeface="Tahoma" panose="020B0604030504040204" pitchFamily="34" charset="0"/>
              <a:buChar char="⁜"/>
            </a:pPr>
            <a:r>
              <a:rPr lang="it-IT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Slightly reduce depressive symptomatholgy;</a:t>
            </a:r>
          </a:p>
          <a:p>
            <a:pPr marL="1012527" indent="-1012527" algn="just">
              <a:buClr>
                <a:schemeClr val="accent5">
                  <a:lumMod val="50000"/>
                </a:schemeClr>
              </a:buClr>
              <a:buFont typeface="Tahoma" panose="020B0604030504040204" pitchFamily="34" charset="0"/>
              <a:buChar char="⁜"/>
            </a:pPr>
            <a:endParaRPr lang="it-IT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12527" indent="-1012527" algn="just">
              <a:buClr>
                <a:schemeClr val="accent5">
                  <a:lumMod val="50000"/>
                </a:schemeClr>
              </a:buClr>
              <a:buFont typeface="Tahoma" panose="020B0604030504040204" pitchFamily="34" charset="0"/>
              <a:buChar char="⁜"/>
            </a:pPr>
            <a:r>
              <a:rPr lang="it-IT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Down-</a:t>
            </a:r>
            <a:r>
              <a:rPr lang="it-IT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regulate</a:t>
            </a:r>
            <a:r>
              <a:rPr lang="it-IT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genes implicated in pro-inflammatory processes and up-</a:t>
            </a:r>
            <a:r>
              <a:rPr lang="it-IT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regulate</a:t>
            </a:r>
            <a:r>
              <a:rPr lang="it-IT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those with anti-inflammatory functionalities;</a:t>
            </a:r>
          </a:p>
          <a:p>
            <a:pPr marL="1012527" indent="-1012527" algn="just">
              <a:buClr>
                <a:schemeClr val="accent5">
                  <a:lumMod val="50000"/>
                </a:schemeClr>
              </a:buClr>
              <a:buFont typeface="Tahoma" panose="020B0604030504040204" pitchFamily="34" charset="0"/>
              <a:buChar char="⁜"/>
            </a:pPr>
            <a:endParaRPr lang="it-IT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12527" indent="-1012527" algn="just">
              <a:buClr>
                <a:schemeClr val="accent5">
                  <a:lumMod val="50000"/>
                </a:schemeClr>
              </a:buClr>
              <a:buFont typeface="Tahoma" panose="020B0604030504040204" pitchFamily="34" charset="0"/>
              <a:buChar char="⁜"/>
            </a:pPr>
            <a:r>
              <a:rPr lang="it-IT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Decrease levels of pro-inflammatory SCFAs and enhance amounts of beneficial SCFAs;</a:t>
            </a:r>
          </a:p>
          <a:p>
            <a:pPr marL="1012527" indent="-1012527" algn="just">
              <a:buClr>
                <a:schemeClr val="accent5">
                  <a:lumMod val="50000"/>
                </a:schemeClr>
              </a:buClr>
              <a:buFont typeface="Tahoma" panose="020B0604030504040204" pitchFamily="34" charset="0"/>
              <a:buChar char="⁜"/>
            </a:pPr>
            <a:endParaRPr lang="it-IT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12527" indent="-1012527" algn="just">
              <a:buClr>
                <a:schemeClr val="accent5">
                  <a:lumMod val="50000"/>
                </a:schemeClr>
              </a:buClr>
              <a:buFont typeface="Tahoma" panose="020B0604030504040204" pitchFamily="34" charset="0"/>
              <a:buChar char="⁜"/>
            </a:pPr>
            <a:r>
              <a:rPr lang="it-IT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Induce changes in relative abundance of several bacterial genera, specifically </a:t>
            </a:r>
            <a:r>
              <a:rPr lang="it-IT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Lachnospiraceae FCS020 group </a:t>
            </a:r>
            <a:r>
              <a:rPr lang="it-IT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it-IT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Anaerostipes</a:t>
            </a:r>
            <a:r>
              <a:rPr lang="it-IT" sz="5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it-IT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whose changes are associated with modulation of inflammatory and metabolic peripheral features.</a:t>
            </a:r>
          </a:p>
          <a:p>
            <a:pPr marL="1012527" indent="-1012527">
              <a:buClr>
                <a:schemeClr val="accent5">
                  <a:lumMod val="50000"/>
                </a:schemeClr>
              </a:buClr>
              <a:buFont typeface="Tahoma" panose="020B0604030504040204" pitchFamily="34" charset="0"/>
              <a:buChar char="⁜"/>
            </a:pPr>
            <a:endParaRPr lang="it-IT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buClr>
                <a:schemeClr val="accent5">
                  <a:lumMod val="50000"/>
                </a:schemeClr>
              </a:buClr>
            </a:pPr>
            <a:r>
              <a:rPr lang="it-IT" sz="8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↓</a:t>
            </a:r>
          </a:p>
          <a:p>
            <a:pPr marL="1012527" indent="-1012527" algn="ctr">
              <a:buClr>
                <a:schemeClr val="accent5">
                  <a:lumMod val="50000"/>
                </a:schemeClr>
              </a:buClr>
              <a:buFont typeface="Tahoma" panose="020B0604030504040204" pitchFamily="34" charset="0"/>
              <a:buChar char="⁜"/>
            </a:pPr>
            <a:endParaRPr lang="it-IT" sz="5400" b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buClr>
                <a:schemeClr val="accent5">
                  <a:lumMod val="50000"/>
                </a:schemeClr>
              </a:buClr>
            </a:pPr>
            <a:r>
              <a:rPr lang="it-IT" sz="66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Probiotic products can modulate peripheral alterations found in different cohorts of patients with Alzheimer’s Disease</a:t>
            </a:r>
          </a:p>
          <a:p>
            <a:pPr>
              <a:buClr>
                <a:schemeClr val="accent5">
                  <a:lumMod val="50000"/>
                </a:schemeClr>
              </a:buClr>
            </a:pPr>
            <a:endParaRPr lang="it-IT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41B51C38-FF53-DACE-549D-1AB8410B3F09}"/>
              </a:ext>
            </a:extLst>
          </p:cNvPr>
          <p:cNvSpPr/>
          <p:nvPr/>
        </p:nvSpPr>
        <p:spPr>
          <a:xfrm>
            <a:off x="42911798" y="-30164"/>
            <a:ext cx="288840" cy="3250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67689346-08E9-189A-8977-8ACC77192FD7}"/>
              </a:ext>
            </a:extLst>
          </p:cNvPr>
          <p:cNvSpPr/>
          <p:nvPr/>
        </p:nvSpPr>
        <p:spPr>
          <a:xfrm>
            <a:off x="42271321" y="-30164"/>
            <a:ext cx="565123" cy="3250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564901BE-7E45-78AE-7E01-AFB12D61040B}"/>
              </a:ext>
            </a:extLst>
          </p:cNvPr>
          <p:cNvSpPr/>
          <p:nvPr/>
        </p:nvSpPr>
        <p:spPr>
          <a:xfrm>
            <a:off x="41216427" y="-30156"/>
            <a:ext cx="923038" cy="32436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DE756AC3-A2CE-0052-05CD-E8F9176510A6}"/>
              </a:ext>
            </a:extLst>
          </p:cNvPr>
          <p:cNvCxnSpPr>
            <a:cxnSpLocks/>
          </p:cNvCxnSpPr>
          <p:nvPr/>
        </p:nvCxnSpPr>
        <p:spPr>
          <a:xfrm>
            <a:off x="1219533" y="2081132"/>
            <a:ext cx="0" cy="765366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o 4">
            <a:extLst>
              <a:ext uri="{FF2B5EF4-FFF2-40B4-BE49-F238E27FC236}">
                <a16:creationId xmlns:a16="http://schemas.microsoft.com/office/drawing/2014/main" id="{276E18B3-4805-370B-FAF0-783C214A59A4}"/>
              </a:ext>
            </a:extLst>
          </p:cNvPr>
          <p:cNvGrpSpPr/>
          <p:nvPr/>
        </p:nvGrpSpPr>
        <p:grpSpPr>
          <a:xfrm rot="10800000">
            <a:off x="11108756" y="1975192"/>
            <a:ext cx="1210989" cy="1146061"/>
            <a:chOff x="5276461" y="1010498"/>
            <a:chExt cx="341763" cy="323439"/>
          </a:xfrm>
        </p:grpSpPr>
        <p:sp>
          <p:nvSpPr>
            <p:cNvPr id="6" name="Mezza cornice 5">
              <a:extLst>
                <a:ext uri="{FF2B5EF4-FFF2-40B4-BE49-F238E27FC236}">
                  <a16:creationId xmlns:a16="http://schemas.microsoft.com/office/drawing/2014/main" id="{979A572D-07AD-0E7C-2E30-69600A4476C9}"/>
                </a:ext>
              </a:extLst>
            </p:cNvPr>
            <p:cNvSpPr/>
            <p:nvPr/>
          </p:nvSpPr>
          <p:spPr>
            <a:xfrm>
              <a:off x="5276461" y="1010498"/>
              <a:ext cx="341631" cy="323439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  <p:sp>
          <p:nvSpPr>
            <p:cNvPr id="35" name="Mezza cornice 34">
              <a:extLst>
                <a:ext uri="{FF2B5EF4-FFF2-40B4-BE49-F238E27FC236}">
                  <a16:creationId xmlns:a16="http://schemas.microsoft.com/office/drawing/2014/main" id="{E8CCBE12-B79E-ADB0-DEFE-D23FF594ACE0}"/>
                </a:ext>
              </a:extLst>
            </p:cNvPr>
            <p:cNvSpPr/>
            <p:nvPr/>
          </p:nvSpPr>
          <p:spPr>
            <a:xfrm>
              <a:off x="5366586" y="1089176"/>
              <a:ext cx="251638" cy="241005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</p:grp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D9BFA9D2-7EE3-439F-D4AD-7EA67617B33F}"/>
              </a:ext>
            </a:extLst>
          </p:cNvPr>
          <p:cNvCxnSpPr>
            <a:cxnSpLocks/>
          </p:cNvCxnSpPr>
          <p:nvPr/>
        </p:nvCxnSpPr>
        <p:spPr>
          <a:xfrm flipV="1">
            <a:off x="1222399" y="2851928"/>
            <a:ext cx="9612000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2F3C0CDC-AC8D-CCFD-D4B2-5AD4021DD150}"/>
              </a:ext>
            </a:extLst>
          </p:cNvPr>
          <p:cNvGrpSpPr/>
          <p:nvPr/>
        </p:nvGrpSpPr>
        <p:grpSpPr>
          <a:xfrm>
            <a:off x="873937" y="821057"/>
            <a:ext cx="1210989" cy="1146061"/>
            <a:chOff x="5276461" y="1010498"/>
            <a:chExt cx="341763" cy="323439"/>
          </a:xfrm>
        </p:grpSpPr>
        <p:sp>
          <p:nvSpPr>
            <p:cNvPr id="38" name="Mezza cornice 37">
              <a:extLst>
                <a:ext uri="{FF2B5EF4-FFF2-40B4-BE49-F238E27FC236}">
                  <a16:creationId xmlns:a16="http://schemas.microsoft.com/office/drawing/2014/main" id="{F224131B-A07A-B6B9-3471-ACF83AEDD1D1}"/>
                </a:ext>
              </a:extLst>
            </p:cNvPr>
            <p:cNvSpPr/>
            <p:nvPr/>
          </p:nvSpPr>
          <p:spPr>
            <a:xfrm>
              <a:off x="5276461" y="1010498"/>
              <a:ext cx="341631" cy="323439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  <p:sp>
          <p:nvSpPr>
            <p:cNvPr id="39" name="Mezza cornice 38">
              <a:extLst>
                <a:ext uri="{FF2B5EF4-FFF2-40B4-BE49-F238E27FC236}">
                  <a16:creationId xmlns:a16="http://schemas.microsoft.com/office/drawing/2014/main" id="{31DF5F2F-DFB2-9F0C-D2C0-F663BA4D44EB}"/>
                </a:ext>
              </a:extLst>
            </p:cNvPr>
            <p:cNvSpPr/>
            <p:nvPr/>
          </p:nvSpPr>
          <p:spPr>
            <a:xfrm>
              <a:off x="5366586" y="1089176"/>
              <a:ext cx="251638" cy="241005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12EEFD9D-9D06-C739-C992-8F68FCDCC2D7}"/>
              </a:ext>
            </a:extLst>
          </p:cNvPr>
          <p:cNvGrpSpPr/>
          <p:nvPr/>
        </p:nvGrpSpPr>
        <p:grpSpPr>
          <a:xfrm>
            <a:off x="364194" y="5993506"/>
            <a:ext cx="18571505" cy="22204692"/>
            <a:chOff x="364194" y="6167259"/>
            <a:chExt cx="21646373" cy="22983441"/>
          </a:xfrm>
        </p:grpSpPr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1B872BE8-0C0F-D30B-C301-8F9972811E37}"/>
                </a:ext>
              </a:extLst>
            </p:cNvPr>
            <p:cNvSpPr/>
            <p:nvPr/>
          </p:nvSpPr>
          <p:spPr>
            <a:xfrm>
              <a:off x="6563629" y="6416381"/>
              <a:ext cx="13097741" cy="13693419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/>
            </a:p>
          </p:txBody>
        </p:sp>
        <p:pic>
          <p:nvPicPr>
            <p:cNvPr id="40" name="Immagine 39">
              <a:extLst>
                <a:ext uri="{FF2B5EF4-FFF2-40B4-BE49-F238E27FC236}">
                  <a16:creationId xmlns:a16="http://schemas.microsoft.com/office/drawing/2014/main" id="{18490D2E-625B-FD20-A93C-D079145A6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7403">
                          <a14:foregroundMark x1="45455" y1="72986" x2="45455" y2="72986"/>
                          <a14:foregroundMark x1="62987" y1="28436" x2="62987" y2="28436"/>
                          <a14:backgroundMark x1="41558" y1="74408" x2="41558" y2="7440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96557" y="24259580"/>
              <a:ext cx="3177168" cy="4353131"/>
            </a:xfrm>
            <a:prstGeom prst="rect">
              <a:avLst/>
            </a:prstGeom>
          </p:spPr>
        </p:pic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AD1CA0F7-B2D1-A7F5-6B52-6913B0B5B341}"/>
                </a:ext>
              </a:extLst>
            </p:cNvPr>
            <p:cNvGrpSpPr/>
            <p:nvPr/>
          </p:nvGrpSpPr>
          <p:grpSpPr>
            <a:xfrm>
              <a:off x="3556867" y="26623062"/>
              <a:ext cx="4716725" cy="2527638"/>
              <a:chOff x="6702314" y="2283503"/>
              <a:chExt cx="1045291" cy="515225"/>
            </a:xfrm>
          </p:grpSpPr>
          <p:pic>
            <p:nvPicPr>
              <p:cNvPr id="2" name="Immagine 1">
                <a:extLst>
                  <a:ext uri="{FF2B5EF4-FFF2-40B4-BE49-F238E27FC236}">
                    <a16:creationId xmlns:a16="http://schemas.microsoft.com/office/drawing/2014/main" id="{F6E63665-2D11-EF6B-DA7A-A55DCD2CB3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0375" b="60750" l="28500" r="71125">
                            <a14:foregroundMark x1="37625" y1="47875" x2="37625" y2="47875"/>
                            <a14:foregroundMark x1="46125" y1="45000" x2="46125" y2="45000"/>
                            <a14:foregroundMark x1="50875" y1="46875" x2="50875" y2="46875"/>
                            <a14:foregroundMark x1="55500" y1="47875" x2="55500" y2="47875"/>
                            <a14:foregroundMark x1="61250" y1="45500" x2="61250" y2="45500"/>
                            <a14:foregroundMark x1="68000" y1="45250" x2="68000" y2="45250"/>
                            <a14:foregroundMark x1="56125" y1="42125" x2="55750" y2="43375"/>
                          </a14:backgroundRemoval>
                        </a14:imgEffect>
                      </a14:imgLayer>
                    </a14:imgProps>
                  </a:ext>
                </a:extLst>
              </a:blip>
              <a:srcRect l="23220" t="39864" r="23448" b="36918"/>
              <a:stretch/>
            </p:blipFill>
            <p:spPr>
              <a:xfrm>
                <a:off x="7025588" y="2454353"/>
                <a:ext cx="722017" cy="314332"/>
              </a:xfrm>
              <a:prstGeom prst="rect">
                <a:avLst/>
              </a:prstGeom>
            </p:spPr>
          </p:pic>
          <p:pic>
            <p:nvPicPr>
              <p:cNvPr id="3" name="Immagine 2">
                <a:extLst>
                  <a:ext uri="{FF2B5EF4-FFF2-40B4-BE49-F238E27FC236}">
                    <a16:creationId xmlns:a16="http://schemas.microsoft.com/office/drawing/2014/main" id="{9A60E4C7-3172-166E-B37D-02191D20F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66337" y1="16096" x2="66337" y2="1609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02314" y="2283503"/>
                <a:ext cx="356423" cy="515225"/>
              </a:xfrm>
              <a:prstGeom prst="rect">
                <a:avLst/>
              </a:prstGeom>
            </p:spPr>
          </p:pic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679D54ED-CEBC-3BC2-92FA-4A15F4D5B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42611" y="2637839"/>
                <a:ext cx="478800" cy="136172"/>
              </a:xfrm>
              <a:prstGeom prst="rect">
                <a:avLst/>
              </a:prstGeom>
            </p:spPr>
          </p:pic>
        </p:grpSp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032ED355-ACB5-A2B4-BB12-AF6F33FF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54" b="97853" l="722" r="100000">
                          <a14:foregroundMark x1="47292" y1="21166" x2="47292" y2="211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5883" y="6167259"/>
              <a:ext cx="3249711" cy="3824567"/>
            </a:xfrm>
            <a:prstGeom prst="rect">
              <a:avLst/>
            </a:prstGeom>
          </p:spPr>
        </p:pic>
        <p:pic>
          <p:nvPicPr>
            <p:cNvPr id="42" name="Immagine 41">
              <a:extLst>
                <a:ext uri="{FF2B5EF4-FFF2-40B4-BE49-F238E27FC236}">
                  <a16:creationId xmlns:a16="http://schemas.microsoft.com/office/drawing/2014/main" id="{F2FE34EB-94D8-00FF-E015-BED7DD641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9884" r="8351"/>
            <a:stretch/>
          </p:blipFill>
          <p:spPr>
            <a:xfrm rot="16200000">
              <a:off x="-3764378" y="14409153"/>
              <a:ext cx="13443904" cy="5186759"/>
            </a:xfrm>
            <a:prstGeom prst="rect">
              <a:avLst/>
            </a:prstGeom>
          </p:spPr>
        </p:pic>
        <p:grpSp>
          <p:nvGrpSpPr>
            <p:cNvPr id="47" name="Gruppo 46">
              <a:extLst>
                <a:ext uri="{FF2B5EF4-FFF2-40B4-BE49-F238E27FC236}">
                  <a16:creationId xmlns:a16="http://schemas.microsoft.com/office/drawing/2014/main" id="{D5484A11-F943-8A53-7A1B-8D691C91B848}"/>
                </a:ext>
              </a:extLst>
            </p:cNvPr>
            <p:cNvGrpSpPr/>
            <p:nvPr/>
          </p:nvGrpSpPr>
          <p:grpSpPr>
            <a:xfrm>
              <a:off x="6269010" y="21234063"/>
              <a:ext cx="14823197" cy="4197623"/>
              <a:chOff x="1634378" y="4452830"/>
              <a:chExt cx="3098892" cy="854190"/>
            </a:xfrm>
            <a:solidFill>
              <a:schemeClr val="bg1"/>
            </a:solidFill>
          </p:grpSpPr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4A4B0E48-5E5A-C198-1856-CDB07D603FB3}"/>
                  </a:ext>
                </a:extLst>
              </p:cNvPr>
              <p:cNvSpPr txBox="1"/>
              <p:nvPr/>
            </p:nvSpPr>
            <p:spPr>
              <a:xfrm>
                <a:off x="2418553" y="4459532"/>
                <a:ext cx="2314717" cy="7224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it-IT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Imbalanced GMB composition</a:t>
                </a:r>
              </a:p>
              <a:p>
                <a:r>
                  <a:rPr lang="it-IT" sz="4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↑ Pro-inflammatory bacteria</a:t>
                </a:r>
              </a:p>
              <a:p>
                <a:r>
                  <a:rPr lang="it-IT" sz="4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↓ Anti-inflammatory bacteria</a:t>
                </a:r>
              </a:p>
              <a:p>
                <a:endParaRPr lang="it-IT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it-IT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Altered microbial metabolites</a:t>
                </a:r>
              </a:p>
            </p:txBody>
          </p:sp>
          <p:pic>
            <p:nvPicPr>
              <p:cNvPr id="49" name="Immagine 48">
                <a:extLst>
                  <a:ext uri="{FF2B5EF4-FFF2-40B4-BE49-F238E27FC236}">
                    <a16:creationId xmlns:a16="http://schemas.microsoft.com/office/drawing/2014/main" id="{F980175F-4F94-89A6-B812-B1278B86F4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34378" y="4452830"/>
                <a:ext cx="784175" cy="854190"/>
              </a:xfrm>
              <a:prstGeom prst="rect">
                <a:avLst/>
              </a:prstGeom>
              <a:grpFill/>
            </p:spPr>
          </p:pic>
        </p:grpSp>
        <p:pic>
          <p:nvPicPr>
            <p:cNvPr id="50" name="Immagine 49">
              <a:extLst>
                <a:ext uri="{FF2B5EF4-FFF2-40B4-BE49-F238E27FC236}">
                  <a16:creationId xmlns:a16="http://schemas.microsoft.com/office/drawing/2014/main" id="{B0CC542A-8E12-674B-3E4E-849EA241A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214341" y="8829994"/>
              <a:ext cx="5186760" cy="5106138"/>
            </a:xfrm>
            <a:prstGeom prst="rect">
              <a:avLst/>
            </a:prstGeom>
          </p:spPr>
        </p:pic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AAD4B526-8045-C48D-31BF-74DF36B34694}"/>
                </a:ext>
              </a:extLst>
            </p:cNvPr>
            <p:cNvSpPr txBox="1"/>
            <p:nvPr/>
          </p:nvSpPr>
          <p:spPr>
            <a:xfrm>
              <a:off x="9794060" y="8451148"/>
              <a:ext cx="11931545" cy="2198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Altered peripheral inflammation</a:t>
              </a:r>
            </a:p>
            <a:p>
              <a:r>
                <a:rPr lang="it-IT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↑ Pro-inflammatory cytokines</a:t>
              </a:r>
            </a:p>
            <a:p>
              <a:r>
                <a:rPr lang="it-IT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↓ Anti-inflammatory cytokines</a:t>
              </a:r>
            </a:p>
          </p:txBody>
        </p:sp>
        <p:pic>
          <p:nvPicPr>
            <p:cNvPr id="52" name="Immagine 51">
              <a:extLst>
                <a:ext uri="{FF2B5EF4-FFF2-40B4-BE49-F238E27FC236}">
                  <a16:creationId xmlns:a16="http://schemas.microsoft.com/office/drawing/2014/main" id="{4B2BE330-EC0A-333B-611C-E67A6DBD9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734296" y="15906823"/>
              <a:ext cx="5825718" cy="2730804"/>
            </a:xfrm>
            <a:prstGeom prst="rect">
              <a:avLst/>
            </a:prstGeom>
          </p:spPr>
        </p:pic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7CF366DD-1519-DDE7-A868-6850070CA806}"/>
                </a:ext>
              </a:extLst>
            </p:cNvPr>
            <p:cNvSpPr txBox="1"/>
            <p:nvPr/>
          </p:nvSpPr>
          <p:spPr>
            <a:xfrm>
              <a:off x="10079021" y="17548443"/>
              <a:ext cx="11931546" cy="1476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Altered barriers integrity</a:t>
              </a:r>
            </a:p>
            <a:p>
              <a:endParaRPr lang="it-IT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5" name="Rettangolo 54">
            <a:extLst>
              <a:ext uri="{FF2B5EF4-FFF2-40B4-BE49-F238E27FC236}">
                <a16:creationId xmlns:a16="http://schemas.microsoft.com/office/drawing/2014/main" id="{7FD4AAD9-94E1-885C-BC4E-89F4ED9AC959}"/>
              </a:ext>
            </a:extLst>
          </p:cNvPr>
          <p:cNvSpPr/>
          <p:nvPr/>
        </p:nvSpPr>
        <p:spPr>
          <a:xfrm>
            <a:off x="5184861" y="8077200"/>
            <a:ext cx="14820939" cy="17932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524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4" name="Gruppo 3143">
            <a:extLst>
              <a:ext uri="{FF2B5EF4-FFF2-40B4-BE49-F238E27FC236}">
                <a16:creationId xmlns:a16="http://schemas.microsoft.com/office/drawing/2014/main" id="{76F03CF4-E191-29F6-3363-884C7A6E0706}"/>
              </a:ext>
            </a:extLst>
          </p:cNvPr>
          <p:cNvGrpSpPr/>
          <p:nvPr/>
        </p:nvGrpSpPr>
        <p:grpSpPr>
          <a:xfrm>
            <a:off x="21786329" y="9762172"/>
            <a:ext cx="18557797" cy="21053880"/>
            <a:chOff x="7121557" y="2899622"/>
            <a:chExt cx="4420692" cy="4743950"/>
          </a:xfrm>
        </p:grpSpPr>
        <p:grpSp>
          <p:nvGrpSpPr>
            <p:cNvPr id="3137" name="Gruppo 3136">
              <a:extLst>
                <a:ext uri="{FF2B5EF4-FFF2-40B4-BE49-F238E27FC236}">
                  <a16:creationId xmlns:a16="http://schemas.microsoft.com/office/drawing/2014/main" id="{7963B3CC-1CAA-AE1E-D36E-EC364B78E4D8}"/>
                </a:ext>
              </a:extLst>
            </p:cNvPr>
            <p:cNvGrpSpPr/>
            <p:nvPr/>
          </p:nvGrpSpPr>
          <p:grpSpPr>
            <a:xfrm>
              <a:off x="7976838" y="2899622"/>
              <a:ext cx="2691221" cy="2509234"/>
              <a:chOff x="7889114" y="3417738"/>
              <a:chExt cx="2927590" cy="2831615"/>
            </a:xfrm>
          </p:grpSpPr>
          <p:pic>
            <p:nvPicPr>
              <p:cNvPr id="3135" name="Immagine 3134">
                <a:extLst>
                  <a:ext uri="{FF2B5EF4-FFF2-40B4-BE49-F238E27FC236}">
                    <a16:creationId xmlns:a16="http://schemas.microsoft.com/office/drawing/2014/main" id="{6433A60E-6F18-99D1-1FB7-80DF77464D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979856" y="3524361"/>
                <a:ext cx="2702096" cy="2704349"/>
              </a:xfrm>
              <a:prstGeom prst="rect">
                <a:avLst/>
              </a:prstGeom>
            </p:spPr>
          </p:pic>
          <p:sp>
            <p:nvSpPr>
              <p:cNvPr id="3136" name="Rettangolo 3135">
                <a:extLst>
                  <a:ext uri="{FF2B5EF4-FFF2-40B4-BE49-F238E27FC236}">
                    <a16:creationId xmlns:a16="http://schemas.microsoft.com/office/drawing/2014/main" id="{AF7F165F-F0D9-D6A6-6E5F-78BA78D1E149}"/>
                  </a:ext>
                </a:extLst>
              </p:cNvPr>
              <p:cNvSpPr/>
              <p:nvPr/>
            </p:nvSpPr>
            <p:spPr>
              <a:xfrm>
                <a:off x="7889114" y="3417738"/>
                <a:ext cx="2927590" cy="2831615"/>
              </a:xfrm>
              <a:prstGeom prst="rect">
                <a:avLst/>
              </a:prstGeom>
              <a:solidFill>
                <a:srgbClr val="FFFFFF">
                  <a:alpha val="72941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 dirty="0"/>
              </a:p>
            </p:txBody>
          </p:sp>
        </p:grpSp>
        <p:grpSp>
          <p:nvGrpSpPr>
            <p:cNvPr id="3143" name="Gruppo 3142">
              <a:extLst>
                <a:ext uri="{FF2B5EF4-FFF2-40B4-BE49-F238E27FC236}">
                  <a16:creationId xmlns:a16="http://schemas.microsoft.com/office/drawing/2014/main" id="{9D7BEEFA-F3EC-97E2-2C18-37A80331C2A9}"/>
                </a:ext>
              </a:extLst>
            </p:cNvPr>
            <p:cNvGrpSpPr/>
            <p:nvPr/>
          </p:nvGrpSpPr>
          <p:grpSpPr>
            <a:xfrm>
              <a:off x="7121557" y="6997241"/>
              <a:ext cx="4420692" cy="646331"/>
              <a:chOff x="7121557" y="6997241"/>
              <a:chExt cx="4420692" cy="646331"/>
            </a:xfrm>
          </p:grpSpPr>
          <p:sp>
            <p:nvSpPr>
              <p:cNvPr id="2077" name="CasellaDiTesto 2076">
                <a:extLst>
                  <a:ext uri="{FF2B5EF4-FFF2-40B4-BE49-F238E27FC236}">
                    <a16:creationId xmlns:a16="http://schemas.microsoft.com/office/drawing/2014/main" id="{B6C7B9DF-AE6A-43F9-F23A-F9D7AD02641C}"/>
                  </a:ext>
                </a:extLst>
              </p:cNvPr>
              <p:cNvSpPr txBox="1"/>
              <p:nvPr/>
            </p:nvSpPr>
            <p:spPr>
              <a:xfrm>
                <a:off x="7121557" y="7044902"/>
                <a:ext cx="4297663" cy="5800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252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Department of Pharmacological and Biomolecular Sciences</a:t>
                </a:r>
              </a:p>
              <a:p>
                <a:pPr algn="ctr"/>
                <a:r>
                  <a:rPr lang="it-IT" sz="4252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University of Milan</a:t>
                </a:r>
              </a:p>
              <a:p>
                <a:pPr algn="ctr"/>
                <a:r>
                  <a:rPr lang="it-IT" sz="4252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Milan, Italy</a:t>
                </a:r>
              </a:p>
            </p:txBody>
          </p:sp>
          <p:sp>
            <p:nvSpPr>
              <p:cNvPr id="3142" name="Rettangolo 3141">
                <a:extLst>
                  <a:ext uri="{FF2B5EF4-FFF2-40B4-BE49-F238E27FC236}">
                    <a16:creationId xmlns:a16="http://schemas.microsoft.com/office/drawing/2014/main" id="{0E5E6A6D-1524-18CF-F355-377204684960}"/>
                  </a:ext>
                </a:extLst>
              </p:cNvPr>
              <p:cNvSpPr/>
              <p:nvPr/>
            </p:nvSpPr>
            <p:spPr>
              <a:xfrm>
                <a:off x="7198826" y="6997241"/>
                <a:ext cx="4343423" cy="646331"/>
              </a:xfrm>
              <a:prstGeom prst="rect">
                <a:avLst/>
              </a:prstGeom>
              <a:solidFill>
                <a:srgbClr val="FFFFFF">
                  <a:alpha val="4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 dirty="0"/>
              </a:p>
            </p:txBody>
          </p:sp>
        </p:grpSp>
      </p:grpSp>
      <p:grpSp>
        <p:nvGrpSpPr>
          <p:cNvPr id="3141" name="Gruppo 3140">
            <a:extLst>
              <a:ext uri="{FF2B5EF4-FFF2-40B4-BE49-F238E27FC236}">
                <a16:creationId xmlns:a16="http://schemas.microsoft.com/office/drawing/2014/main" id="{83970856-AF2B-7CBD-274C-C19F1976B4EE}"/>
              </a:ext>
            </a:extLst>
          </p:cNvPr>
          <p:cNvGrpSpPr/>
          <p:nvPr/>
        </p:nvGrpSpPr>
        <p:grpSpPr>
          <a:xfrm>
            <a:off x="4079632" y="6681123"/>
            <a:ext cx="20878498" cy="24239893"/>
            <a:chOff x="60844" y="2509911"/>
            <a:chExt cx="4973511" cy="5461836"/>
          </a:xfrm>
        </p:grpSpPr>
        <p:grpSp>
          <p:nvGrpSpPr>
            <p:cNvPr id="3134" name="Gruppo 3133">
              <a:extLst>
                <a:ext uri="{FF2B5EF4-FFF2-40B4-BE49-F238E27FC236}">
                  <a16:creationId xmlns:a16="http://schemas.microsoft.com/office/drawing/2014/main" id="{4B958221-E0D7-601D-DB8D-A4223FC9E97E}"/>
                </a:ext>
              </a:extLst>
            </p:cNvPr>
            <p:cNvGrpSpPr/>
            <p:nvPr/>
          </p:nvGrpSpPr>
          <p:grpSpPr>
            <a:xfrm>
              <a:off x="72933" y="2509911"/>
              <a:ext cx="4961422" cy="4398941"/>
              <a:chOff x="1104659" y="1753635"/>
              <a:chExt cx="4453345" cy="3894692"/>
            </a:xfrm>
          </p:grpSpPr>
          <p:pic>
            <p:nvPicPr>
              <p:cNvPr id="3132" name="Picture 2" descr="IRCCS Istituto Centro San Giovanni di Dio Fatebenefratelli Brescia">
                <a:extLst>
                  <a:ext uri="{FF2B5EF4-FFF2-40B4-BE49-F238E27FC236}">
                    <a16:creationId xmlns:a16="http://schemas.microsoft.com/office/drawing/2014/main" id="{2F8243B9-B6F2-D5F6-B127-33698AD8A8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5195" y="1753635"/>
                <a:ext cx="4440716" cy="3648959"/>
              </a:xfrm>
              <a:prstGeom prst="rect">
                <a:avLst/>
              </a:prstGeom>
              <a:noFill/>
              <a:effectLst>
                <a:reflection stA="0" endPos="65000" dist="50800" dir="5400000" sy="-100000" algn="bl" rotWithShape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33" name="Rettangolo 3132">
                <a:extLst>
                  <a:ext uri="{FF2B5EF4-FFF2-40B4-BE49-F238E27FC236}">
                    <a16:creationId xmlns:a16="http://schemas.microsoft.com/office/drawing/2014/main" id="{5B7535E8-8995-48FB-0A53-7462FE82465F}"/>
                  </a:ext>
                </a:extLst>
              </p:cNvPr>
              <p:cNvSpPr/>
              <p:nvPr/>
            </p:nvSpPr>
            <p:spPr>
              <a:xfrm>
                <a:off x="1104659" y="1972648"/>
                <a:ext cx="4453345" cy="3675679"/>
              </a:xfrm>
              <a:prstGeom prst="rect">
                <a:avLst/>
              </a:prstGeom>
              <a:solidFill>
                <a:srgbClr val="FFFFFF">
                  <a:alpha val="7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 dirty="0"/>
              </a:p>
            </p:txBody>
          </p:sp>
        </p:grpSp>
        <p:grpSp>
          <p:nvGrpSpPr>
            <p:cNvPr id="3140" name="Gruppo 3139">
              <a:extLst>
                <a:ext uri="{FF2B5EF4-FFF2-40B4-BE49-F238E27FC236}">
                  <a16:creationId xmlns:a16="http://schemas.microsoft.com/office/drawing/2014/main" id="{055FEF9F-8704-126A-012D-F6409713931B}"/>
                </a:ext>
              </a:extLst>
            </p:cNvPr>
            <p:cNvGrpSpPr/>
            <p:nvPr/>
          </p:nvGrpSpPr>
          <p:grpSpPr>
            <a:xfrm>
              <a:off x="60844" y="7323542"/>
              <a:ext cx="4403263" cy="648205"/>
              <a:chOff x="60844" y="7323542"/>
              <a:chExt cx="4403263" cy="648205"/>
            </a:xfrm>
          </p:grpSpPr>
          <p:sp>
            <p:nvSpPr>
              <p:cNvPr id="2074" name="CasellaDiTesto 2073">
                <a:extLst>
                  <a:ext uri="{FF2B5EF4-FFF2-40B4-BE49-F238E27FC236}">
                    <a16:creationId xmlns:a16="http://schemas.microsoft.com/office/drawing/2014/main" id="{6183D559-5C7A-2320-DDFD-6DF8232C1F48}"/>
                  </a:ext>
                </a:extLst>
              </p:cNvPr>
              <p:cNvSpPr txBox="1"/>
              <p:nvPr/>
            </p:nvSpPr>
            <p:spPr>
              <a:xfrm>
                <a:off x="418199" y="7323542"/>
                <a:ext cx="4045908" cy="5800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4252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Biological Psychiatric Unit</a:t>
                </a:r>
              </a:p>
              <a:p>
                <a:pPr algn="ctr"/>
                <a:r>
                  <a:rPr lang="it-IT" sz="4252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IRCCS Fatebenefratelli Centro San Giovanni di Dio</a:t>
                </a:r>
              </a:p>
              <a:p>
                <a:pPr algn="ctr"/>
                <a:r>
                  <a:rPr lang="it-IT" sz="4252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Brescia, Italy</a:t>
                </a:r>
              </a:p>
            </p:txBody>
          </p:sp>
          <p:sp>
            <p:nvSpPr>
              <p:cNvPr id="3138" name="Rettangolo 3137">
                <a:extLst>
                  <a:ext uri="{FF2B5EF4-FFF2-40B4-BE49-F238E27FC236}">
                    <a16:creationId xmlns:a16="http://schemas.microsoft.com/office/drawing/2014/main" id="{62C6D6C0-659A-19B4-392B-EB050BAAC4E6}"/>
                  </a:ext>
                </a:extLst>
              </p:cNvPr>
              <p:cNvSpPr/>
              <p:nvPr/>
            </p:nvSpPr>
            <p:spPr>
              <a:xfrm>
                <a:off x="60844" y="7325416"/>
                <a:ext cx="4319027" cy="646331"/>
              </a:xfrm>
              <a:prstGeom prst="rect">
                <a:avLst/>
              </a:prstGeom>
              <a:solidFill>
                <a:srgbClr val="FFFFFF">
                  <a:alpha val="4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 dirty="0"/>
              </a:p>
            </p:txBody>
          </p:sp>
        </p:grpSp>
      </p:grpSp>
      <p:pic>
        <p:nvPicPr>
          <p:cNvPr id="3139" name="Immagine 3138">
            <a:extLst>
              <a:ext uri="{FF2B5EF4-FFF2-40B4-BE49-F238E27FC236}">
                <a16:creationId xmlns:a16="http://schemas.microsoft.com/office/drawing/2014/main" id="{9377E62A-C3F6-CEE6-F7AF-A165C3780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549" y="5524477"/>
            <a:ext cx="6649776" cy="2666661"/>
          </a:xfrm>
          <a:prstGeom prst="rect">
            <a:avLst/>
          </a:prstGeom>
        </p:spPr>
      </p:pic>
      <p:grpSp>
        <p:nvGrpSpPr>
          <p:cNvPr id="3077" name="Gruppo 3076">
            <a:extLst>
              <a:ext uri="{FF2B5EF4-FFF2-40B4-BE49-F238E27FC236}">
                <a16:creationId xmlns:a16="http://schemas.microsoft.com/office/drawing/2014/main" id="{9A18AF20-ECD7-C03F-7D58-8D4AE668C855}"/>
              </a:ext>
            </a:extLst>
          </p:cNvPr>
          <p:cNvGrpSpPr/>
          <p:nvPr/>
        </p:nvGrpSpPr>
        <p:grpSpPr>
          <a:xfrm>
            <a:off x="1157978" y="548973"/>
            <a:ext cx="6378047" cy="6378047"/>
            <a:chOff x="206501" y="250452"/>
            <a:chExt cx="1800000" cy="1800000"/>
          </a:xfrm>
        </p:grpSpPr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1A265E1C-D8C9-3CB4-C737-68674521F984}"/>
                </a:ext>
              </a:extLst>
            </p:cNvPr>
            <p:cNvSpPr/>
            <p:nvPr/>
          </p:nvSpPr>
          <p:spPr>
            <a:xfrm>
              <a:off x="206501" y="250452"/>
              <a:ext cx="1800000" cy="1800000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 dirty="0"/>
            </a:p>
          </p:txBody>
        </p:sp>
        <p:pic>
          <p:nvPicPr>
            <p:cNvPr id="3086" name="Picture 14" descr="PROGETTO PRESENT">
              <a:extLst>
                <a:ext uri="{FF2B5EF4-FFF2-40B4-BE49-F238E27FC236}">
                  <a16:creationId xmlns:a16="http://schemas.microsoft.com/office/drawing/2014/main" id="{0817B143-D7BB-7325-46AB-490065AF66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5" t="22982" r="8499" b="11579"/>
            <a:stretch/>
          </p:blipFill>
          <p:spPr bwMode="auto">
            <a:xfrm>
              <a:off x="218112" y="271503"/>
              <a:ext cx="1783628" cy="176431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79" name="Immagine 2078">
            <a:extLst>
              <a:ext uri="{FF2B5EF4-FFF2-40B4-BE49-F238E27FC236}">
                <a16:creationId xmlns:a16="http://schemas.microsoft.com/office/drawing/2014/main" id="{134C773A-1C9A-0641-634D-3129FC12E9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9" t="14269" r="3075" b="28187"/>
          <a:stretch/>
        </p:blipFill>
        <p:spPr>
          <a:xfrm>
            <a:off x="35323618" y="643310"/>
            <a:ext cx="5261538" cy="3400523"/>
          </a:xfrm>
          <a:prstGeom prst="rect">
            <a:avLst/>
          </a:prstGeom>
        </p:spPr>
      </p:pic>
      <p:grpSp>
        <p:nvGrpSpPr>
          <p:cNvPr id="3085" name="Gruppo 3084">
            <a:extLst>
              <a:ext uri="{FF2B5EF4-FFF2-40B4-BE49-F238E27FC236}">
                <a16:creationId xmlns:a16="http://schemas.microsoft.com/office/drawing/2014/main" id="{9FD00E68-0BAC-0AAA-948F-974B2F8CA893}"/>
              </a:ext>
            </a:extLst>
          </p:cNvPr>
          <p:cNvGrpSpPr/>
          <p:nvPr/>
        </p:nvGrpSpPr>
        <p:grpSpPr>
          <a:xfrm>
            <a:off x="18083625" y="6784041"/>
            <a:ext cx="7313995" cy="5923344"/>
            <a:chOff x="2331422" y="1133440"/>
            <a:chExt cx="1742283" cy="1334673"/>
          </a:xfrm>
        </p:grpSpPr>
        <p:grpSp>
          <p:nvGrpSpPr>
            <p:cNvPr id="2070" name="Gruppo 2069">
              <a:extLst>
                <a:ext uri="{FF2B5EF4-FFF2-40B4-BE49-F238E27FC236}">
                  <a16:creationId xmlns:a16="http://schemas.microsoft.com/office/drawing/2014/main" id="{4BBE2782-2023-53E5-E6E5-36E9D87E1BFB}"/>
                </a:ext>
              </a:extLst>
            </p:cNvPr>
            <p:cNvGrpSpPr/>
            <p:nvPr/>
          </p:nvGrpSpPr>
          <p:grpSpPr>
            <a:xfrm>
              <a:off x="2331422" y="1133440"/>
              <a:ext cx="1101989" cy="1101600"/>
              <a:chOff x="3113475" y="1073280"/>
              <a:chExt cx="1101989" cy="1101600"/>
            </a:xfrm>
          </p:grpSpPr>
          <p:sp>
            <p:nvSpPr>
              <p:cNvPr id="8" name="Ovale 7">
                <a:extLst>
                  <a:ext uri="{FF2B5EF4-FFF2-40B4-BE49-F238E27FC236}">
                    <a16:creationId xmlns:a16="http://schemas.microsoft.com/office/drawing/2014/main" id="{41F46564-5ECD-227D-A6B8-8F2D0038AB74}"/>
                  </a:ext>
                </a:extLst>
              </p:cNvPr>
              <p:cNvSpPr/>
              <p:nvPr/>
            </p:nvSpPr>
            <p:spPr>
              <a:xfrm>
                <a:off x="3113475" y="1073280"/>
                <a:ext cx="1101989" cy="1101600"/>
              </a:xfrm>
              <a:prstGeom prst="ellipse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 dirty="0"/>
              </a:p>
            </p:txBody>
          </p:sp>
          <p:pic>
            <p:nvPicPr>
              <p:cNvPr id="2067" name="Immagine 2066">
                <a:extLst>
                  <a:ext uri="{FF2B5EF4-FFF2-40B4-BE49-F238E27FC236}">
                    <a16:creationId xmlns:a16="http://schemas.microsoft.com/office/drawing/2014/main" id="{DE26184A-70D9-49ED-868B-7A27E146B1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88" t="29407" b="23058"/>
              <a:stretch/>
            </p:blipFill>
            <p:spPr>
              <a:xfrm>
                <a:off x="3128754" y="1089162"/>
                <a:ext cx="1071331" cy="1070988"/>
              </a:xfrm>
              <a:prstGeom prst="ellipse">
                <a:avLst/>
              </a:prstGeom>
            </p:spPr>
          </p:pic>
        </p:grpSp>
        <p:sp>
          <p:nvSpPr>
            <p:cNvPr id="3083" name="CasellaDiTesto 3082">
              <a:extLst>
                <a:ext uri="{FF2B5EF4-FFF2-40B4-BE49-F238E27FC236}">
                  <a16:creationId xmlns:a16="http://schemas.microsoft.com/office/drawing/2014/main" id="{E4770679-2762-4A45-4F62-0BE08B9D324B}"/>
                </a:ext>
              </a:extLst>
            </p:cNvPr>
            <p:cNvSpPr txBox="1"/>
            <p:nvPr/>
          </p:nvSpPr>
          <p:spPr>
            <a:xfrm>
              <a:off x="2473536" y="2257387"/>
              <a:ext cx="1600169" cy="210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252" dirty="0">
                  <a:solidFill>
                    <a:schemeClr val="bg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Nadia Cattane</a:t>
              </a:r>
            </a:p>
          </p:txBody>
        </p:sp>
      </p:grpSp>
      <p:grpSp>
        <p:nvGrpSpPr>
          <p:cNvPr id="3099" name="Gruppo 3098">
            <a:extLst>
              <a:ext uri="{FF2B5EF4-FFF2-40B4-BE49-F238E27FC236}">
                <a16:creationId xmlns:a16="http://schemas.microsoft.com/office/drawing/2014/main" id="{E47ED9EA-EEA1-63FE-D713-9B3E92336B82}"/>
              </a:ext>
            </a:extLst>
          </p:cNvPr>
          <p:cNvGrpSpPr/>
          <p:nvPr/>
        </p:nvGrpSpPr>
        <p:grpSpPr>
          <a:xfrm>
            <a:off x="18161091" y="13737671"/>
            <a:ext cx="6996777" cy="5770536"/>
            <a:chOff x="3643882" y="1150376"/>
            <a:chExt cx="1666717" cy="1300242"/>
          </a:xfrm>
        </p:grpSpPr>
        <p:grpSp>
          <p:nvGrpSpPr>
            <p:cNvPr id="2055" name="Gruppo 2054">
              <a:extLst>
                <a:ext uri="{FF2B5EF4-FFF2-40B4-BE49-F238E27FC236}">
                  <a16:creationId xmlns:a16="http://schemas.microsoft.com/office/drawing/2014/main" id="{58C35355-01A4-A080-E20D-FDF7AAF10F92}"/>
                </a:ext>
              </a:extLst>
            </p:cNvPr>
            <p:cNvGrpSpPr/>
            <p:nvPr/>
          </p:nvGrpSpPr>
          <p:grpSpPr>
            <a:xfrm>
              <a:off x="3643882" y="1150376"/>
              <a:ext cx="1101989" cy="1101600"/>
              <a:chOff x="4425935" y="1090216"/>
              <a:chExt cx="1101989" cy="1101600"/>
            </a:xfrm>
          </p:grpSpPr>
          <p:sp>
            <p:nvSpPr>
              <p:cNvPr id="9" name="Ovale 8">
                <a:extLst>
                  <a:ext uri="{FF2B5EF4-FFF2-40B4-BE49-F238E27FC236}">
                    <a16:creationId xmlns:a16="http://schemas.microsoft.com/office/drawing/2014/main" id="{BDDB772F-DAF1-3F87-5B87-582746BA51FC}"/>
                  </a:ext>
                </a:extLst>
              </p:cNvPr>
              <p:cNvSpPr/>
              <p:nvPr/>
            </p:nvSpPr>
            <p:spPr>
              <a:xfrm>
                <a:off x="4425935" y="1090216"/>
                <a:ext cx="1101989" cy="1101600"/>
              </a:xfrm>
              <a:prstGeom prst="ellipse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 dirty="0"/>
              </a:p>
            </p:txBody>
          </p:sp>
          <p:pic>
            <p:nvPicPr>
              <p:cNvPr id="3076" name="Picture 4" descr="Moira MARIZZONI | PhD | IRCCS Centro San Giovanni di Dio, Fatebenefratelli,  Brescia, Brescia | Lab of Neuroimaging and Alzheimer's Epidemiology |  Research profile">
                <a:extLst>
                  <a:ext uri="{FF2B5EF4-FFF2-40B4-BE49-F238E27FC236}">
                    <a16:creationId xmlns:a16="http://schemas.microsoft.com/office/drawing/2014/main" id="{902A761B-406C-5863-9C51-D4A950EA98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0654" y="1105361"/>
                <a:ext cx="1075611" cy="107561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87" name="CasellaDiTesto 3086">
              <a:extLst>
                <a:ext uri="{FF2B5EF4-FFF2-40B4-BE49-F238E27FC236}">
                  <a16:creationId xmlns:a16="http://schemas.microsoft.com/office/drawing/2014/main" id="{B360C4B0-5077-5D4A-753C-181F9614A05A}"/>
                </a:ext>
              </a:extLst>
            </p:cNvPr>
            <p:cNvSpPr txBox="1"/>
            <p:nvPr/>
          </p:nvSpPr>
          <p:spPr>
            <a:xfrm>
              <a:off x="3710430" y="2239892"/>
              <a:ext cx="1600169" cy="210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252" dirty="0">
                  <a:solidFill>
                    <a:schemeClr val="bg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Moira Marizzoni</a:t>
              </a:r>
            </a:p>
          </p:txBody>
        </p:sp>
      </p:grpSp>
      <p:grpSp>
        <p:nvGrpSpPr>
          <p:cNvPr id="3100" name="Gruppo 3099">
            <a:extLst>
              <a:ext uri="{FF2B5EF4-FFF2-40B4-BE49-F238E27FC236}">
                <a16:creationId xmlns:a16="http://schemas.microsoft.com/office/drawing/2014/main" id="{C7006C7E-FCCD-AD7D-E7A6-7659A75FB801}"/>
              </a:ext>
            </a:extLst>
          </p:cNvPr>
          <p:cNvGrpSpPr/>
          <p:nvPr/>
        </p:nvGrpSpPr>
        <p:grpSpPr>
          <a:xfrm>
            <a:off x="16343197" y="21234253"/>
            <a:ext cx="6865264" cy="5772644"/>
            <a:chOff x="4935218" y="1133440"/>
            <a:chExt cx="1635389" cy="1300717"/>
          </a:xfrm>
        </p:grpSpPr>
        <p:grpSp>
          <p:nvGrpSpPr>
            <p:cNvPr id="2056" name="Gruppo 2055">
              <a:extLst>
                <a:ext uri="{FF2B5EF4-FFF2-40B4-BE49-F238E27FC236}">
                  <a16:creationId xmlns:a16="http://schemas.microsoft.com/office/drawing/2014/main" id="{EDF3738F-0FDA-5534-4604-CA5ECC6BC508}"/>
                </a:ext>
              </a:extLst>
            </p:cNvPr>
            <p:cNvGrpSpPr/>
            <p:nvPr/>
          </p:nvGrpSpPr>
          <p:grpSpPr>
            <a:xfrm>
              <a:off x="4935218" y="1133440"/>
              <a:ext cx="1101989" cy="1101600"/>
              <a:chOff x="5717271" y="1073280"/>
              <a:chExt cx="1101989" cy="1101600"/>
            </a:xfrm>
          </p:grpSpPr>
          <p:sp>
            <p:nvSpPr>
              <p:cNvPr id="10" name="Ovale 9">
                <a:extLst>
                  <a:ext uri="{FF2B5EF4-FFF2-40B4-BE49-F238E27FC236}">
                    <a16:creationId xmlns:a16="http://schemas.microsoft.com/office/drawing/2014/main" id="{02C3EC1C-76E5-BCFA-3B07-F98B5FD231C2}"/>
                  </a:ext>
                </a:extLst>
              </p:cNvPr>
              <p:cNvSpPr/>
              <p:nvPr/>
            </p:nvSpPr>
            <p:spPr>
              <a:xfrm>
                <a:off x="5717271" y="1073280"/>
                <a:ext cx="1101989" cy="1101600"/>
              </a:xfrm>
              <a:prstGeom prst="ellipse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 dirty="0"/>
              </a:p>
            </p:txBody>
          </p:sp>
          <p:pic>
            <p:nvPicPr>
              <p:cNvPr id="3" name="Immagine 2">
                <a:extLst>
                  <a:ext uri="{FF2B5EF4-FFF2-40B4-BE49-F238E27FC236}">
                    <a16:creationId xmlns:a16="http://schemas.microsoft.com/office/drawing/2014/main" id="{CDF984C3-4A06-D589-5330-E405497533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42665" y="1098480"/>
                <a:ext cx="1069503" cy="1069503"/>
              </a:xfrm>
              <a:prstGeom prst="ellipse">
                <a:avLst/>
              </a:prstGeom>
            </p:spPr>
          </p:pic>
        </p:grpSp>
        <p:sp>
          <p:nvSpPr>
            <p:cNvPr id="3088" name="CasellaDiTesto 3087">
              <a:extLst>
                <a:ext uri="{FF2B5EF4-FFF2-40B4-BE49-F238E27FC236}">
                  <a16:creationId xmlns:a16="http://schemas.microsoft.com/office/drawing/2014/main" id="{119D15F4-9BCC-1A39-992C-5EC5A205F097}"/>
                </a:ext>
              </a:extLst>
            </p:cNvPr>
            <p:cNvSpPr txBox="1"/>
            <p:nvPr/>
          </p:nvSpPr>
          <p:spPr>
            <a:xfrm>
              <a:off x="4970438" y="2223431"/>
              <a:ext cx="1600169" cy="210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252" dirty="0">
                  <a:solidFill>
                    <a:schemeClr val="bg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Catia Scassellati</a:t>
              </a:r>
            </a:p>
          </p:txBody>
        </p:sp>
      </p:grpSp>
      <p:grpSp>
        <p:nvGrpSpPr>
          <p:cNvPr id="3101" name="Gruppo 3100">
            <a:extLst>
              <a:ext uri="{FF2B5EF4-FFF2-40B4-BE49-F238E27FC236}">
                <a16:creationId xmlns:a16="http://schemas.microsoft.com/office/drawing/2014/main" id="{273707C1-C389-64DC-412B-7452A30BE805}"/>
              </a:ext>
            </a:extLst>
          </p:cNvPr>
          <p:cNvGrpSpPr/>
          <p:nvPr/>
        </p:nvGrpSpPr>
        <p:grpSpPr>
          <a:xfrm>
            <a:off x="7783055" y="6768628"/>
            <a:ext cx="7279132" cy="5859125"/>
            <a:chOff x="6176201" y="1133440"/>
            <a:chExt cx="1733978" cy="1320203"/>
          </a:xfrm>
        </p:grpSpPr>
        <p:grpSp>
          <p:nvGrpSpPr>
            <p:cNvPr id="2076" name="Gruppo 2075">
              <a:extLst>
                <a:ext uri="{FF2B5EF4-FFF2-40B4-BE49-F238E27FC236}">
                  <a16:creationId xmlns:a16="http://schemas.microsoft.com/office/drawing/2014/main" id="{75766D9E-2288-AD78-2C62-9E683A5751D7}"/>
                </a:ext>
              </a:extLst>
            </p:cNvPr>
            <p:cNvGrpSpPr/>
            <p:nvPr/>
          </p:nvGrpSpPr>
          <p:grpSpPr>
            <a:xfrm>
              <a:off x="6176201" y="1133440"/>
              <a:ext cx="1114833" cy="1054517"/>
              <a:chOff x="6958254" y="1073280"/>
              <a:chExt cx="1114833" cy="1054517"/>
            </a:xfrm>
          </p:grpSpPr>
          <p:sp>
            <p:nvSpPr>
              <p:cNvPr id="11" name="Ovale 10">
                <a:extLst>
                  <a:ext uri="{FF2B5EF4-FFF2-40B4-BE49-F238E27FC236}">
                    <a16:creationId xmlns:a16="http://schemas.microsoft.com/office/drawing/2014/main" id="{C92264AD-9AFB-39D6-76D6-AA9DEA4E02D4}"/>
                  </a:ext>
                </a:extLst>
              </p:cNvPr>
              <p:cNvSpPr/>
              <p:nvPr/>
            </p:nvSpPr>
            <p:spPr>
              <a:xfrm>
                <a:off x="6958254" y="1073280"/>
                <a:ext cx="1114833" cy="1054517"/>
              </a:xfrm>
              <a:prstGeom prst="ellipse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 dirty="0"/>
              </a:p>
            </p:txBody>
          </p:sp>
          <p:pic>
            <p:nvPicPr>
              <p:cNvPr id="2073" name="Immagine 2072">
                <a:extLst>
                  <a:ext uri="{FF2B5EF4-FFF2-40B4-BE49-F238E27FC236}">
                    <a16:creationId xmlns:a16="http://schemas.microsoft.com/office/drawing/2014/main" id="{B436FDD3-26C8-46F2-AE34-0E2404574B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08" t="26842" b="27344"/>
              <a:stretch/>
            </p:blipFill>
            <p:spPr>
              <a:xfrm>
                <a:off x="6984014" y="1086444"/>
                <a:ext cx="1077609" cy="1040880"/>
              </a:xfrm>
              <a:prstGeom prst="ellipse">
                <a:avLst/>
              </a:prstGeom>
            </p:spPr>
          </p:pic>
        </p:grpSp>
        <p:sp>
          <p:nvSpPr>
            <p:cNvPr id="3089" name="CasellaDiTesto 3088">
              <a:extLst>
                <a:ext uri="{FF2B5EF4-FFF2-40B4-BE49-F238E27FC236}">
                  <a16:creationId xmlns:a16="http://schemas.microsoft.com/office/drawing/2014/main" id="{19D7A71F-30FA-ADBD-9DDC-0E3317B2A966}"/>
                </a:ext>
              </a:extLst>
            </p:cNvPr>
            <p:cNvSpPr txBox="1"/>
            <p:nvPr/>
          </p:nvSpPr>
          <p:spPr>
            <a:xfrm>
              <a:off x="6310010" y="2242917"/>
              <a:ext cx="1600169" cy="210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252" dirty="0">
                  <a:solidFill>
                    <a:schemeClr val="bg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Veronica Begni</a:t>
              </a:r>
            </a:p>
          </p:txBody>
        </p:sp>
      </p:grpSp>
      <p:grpSp>
        <p:nvGrpSpPr>
          <p:cNvPr id="3102" name="Gruppo 3101">
            <a:extLst>
              <a:ext uri="{FF2B5EF4-FFF2-40B4-BE49-F238E27FC236}">
                <a16:creationId xmlns:a16="http://schemas.microsoft.com/office/drawing/2014/main" id="{C16D206C-97F6-CD58-1C75-94DE7FA6F11F}"/>
              </a:ext>
            </a:extLst>
          </p:cNvPr>
          <p:cNvGrpSpPr/>
          <p:nvPr/>
        </p:nvGrpSpPr>
        <p:grpSpPr>
          <a:xfrm>
            <a:off x="27239724" y="21214705"/>
            <a:ext cx="7102413" cy="5821480"/>
            <a:chOff x="7411095" y="1150376"/>
            <a:chExt cx="1691881" cy="1311721"/>
          </a:xfrm>
        </p:grpSpPr>
        <p:grpSp>
          <p:nvGrpSpPr>
            <p:cNvPr id="2057" name="Gruppo 2056">
              <a:extLst>
                <a:ext uri="{FF2B5EF4-FFF2-40B4-BE49-F238E27FC236}">
                  <a16:creationId xmlns:a16="http://schemas.microsoft.com/office/drawing/2014/main" id="{06A5FA7D-FF8A-031B-5400-8A3C04BE94B8}"/>
                </a:ext>
              </a:extLst>
            </p:cNvPr>
            <p:cNvGrpSpPr/>
            <p:nvPr/>
          </p:nvGrpSpPr>
          <p:grpSpPr>
            <a:xfrm>
              <a:off x="7411095" y="1150376"/>
              <a:ext cx="1101989" cy="1101600"/>
              <a:chOff x="8193148" y="1090216"/>
              <a:chExt cx="1101989" cy="1101600"/>
            </a:xfrm>
          </p:grpSpPr>
          <p:sp>
            <p:nvSpPr>
              <p:cNvPr id="12" name="Ovale 11">
                <a:extLst>
                  <a:ext uri="{FF2B5EF4-FFF2-40B4-BE49-F238E27FC236}">
                    <a16:creationId xmlns:a16="http://schemas.microsoft.com/office/drawing/2014/main" id="{CF4C14AA-4987-D080-19BA-0FF41416BDE1}"/>
                  </a:ext>
                </a:extLst>
              </p:cNvPr>
              <p:cNvSpPr/>
              <p:nvPr/>
            </p:nvSpPr>
            <p:spPr>
              <a:xfrm>
                <a:off x="8193148" y="1090216"/>
                <a:ext cx="1101989" cy="1101600"/>
              </a:xfrm>
              <a:prstGeom prst="ellipse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 dirty="0"/>
              </a:p>
            </p:txBody>
          </p:sp>
          <p:pic>
            <p:nvPicPr>
              <p:cNvPr id="3078" name="Picture 6" descr="Valentina Zonca (@ZoncaValentina) / X">
                <a:extLst>
                  <a:ext uri="{FF2B5EF4-FFF2-40B4-BE49-F238E27FC236}">
                    <a16:creationId xmlns:a16="http://schemas.microsoft.com/office/drawing/2014/main" id="{FD7A38D0-ED21-E035-8B7F-240390FF45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17505" y="1116270"/>
                <a:ext cx="1061982" cy="1061982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90" name="CasellaDiTesto 3089">
              <a:extLst>
                <a:ext uri="{FF2B5EF4-FFF2-40B4-BE49-F238E27FC236}">
                  <a16:creationId xmlns:a16="http://schemas.microsoft.com/office/drawing/2014/main" id="{3D66270A-365E-3A52-64F3-92BBD2533A36}"/>
                </a:ext>
              </a:extLst>
            </p:cNvPr>
            <p:cNvSpPr txBox="1"/>
            <p:nvPr/>
          </p:nvSpPr>
          <p:spPr>
            <a:xfrm>
              <a:off x="7502807" y="2251371"/>
              <a:ext cx="1600169" cy="210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252" dirty="0">
                  <a:solidFill>
                    <a:schemeClr val="bg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Valentina Zonca</a:t>
              </a:r>
            </a:p>
          </p:txBody>
        </p:sp>
      </p:grpSp>
      <p:grpSp>
        <p:nvGrpSpPr>
          <p:cNvPr id="3103" name="Gruppo 3102">
            <a:extLst>
              <a:ext uri="{FF2B5EF4-FFF2-40B4-BE49-F238E27FC236}">
                <a16:creationId xmlns:a16="http://schemas.microsoft.com/office/drawing/2014/main" id="{3EC393EA-F5D1-F9C7-A24A-11163FD20CC1}"/>
              </a:ext>
            </a:extLst>
          </p:cNvPr>
          <p:cNvGrpSpPr/>
          <p:nvPr/>
        </p:nvGrpSpPr>
        <p:grpSpPr>
          <a:xfrm>
            <a:off x="23154707" y="13870754"/>
            <a:ext cx="7142739" cy="5799374"/>
            <a:chOff x="2331422" y="2668400"/>
            <a:chExt cx="1701487" cy="1306740"/>
          </a:xfrm>
        </p:grpSpPr>
        <p:grpSp>
          <p:nvGrpSpPr>
            <p:cNvPr id="2058" name="Gruppo 2057">
              <a:extLst>
                <a:ext uri="{FF2B5EF4-FFF2-40B4-BE49-F238E27FC236}">
                  <a16:creationId xmlns:a16="http://schemas.microsoft.com/office/drawing/2014/main" id="{D228B6ED-2FED-2905-AA4A-5DE9029BA26B}"/>
                </a:ext>
              </a:extLst>
            </p:cNvPr>
            <p:cNvGrpSpPr/>
            <p:nvPr/>
          </p:nvGrpSpPr>
          <p:grpSpPr>
            <a:xfrm>
              <a:off x="2331422" y="2668400"/>
              <a:ext cx="1101989" cy="1101600"/>
              <a:chOff x="3113475" y="2451828"/>
              <a:chExt cx="1101989" cy="1101600"/>
            </a:xfrm>
          </p:grpSpPr>
          <p:sp>
            <p:nvSpPr>
              <p:cNvPr id="13" name="Ovale 12">
                <a:extLst>
                  <a:ext uri="{FF2B5EF4-FFF2-40B4-BE49-F238E27FC236}">
                    <a16:creationId xmlns:a16="http://schemas.microsoft.com/office/drawing/2014/main" id="{2C6BBB4D-2D1A-746E-41AC-2A150DE45D8C}"/>
                  </a:ext>
                </a:extLst>
              </p:cNvPr>
              <p:cNvSpPr/>
              <p:nvPr/>
            </p:nvSpPr>
            <p:spPr>
              <a:xfrm>
                <a:off x="3113475" y="2451828"/>
                <a:ext cx="1101989" cy="1101600"/>
              </a:xfrm>
              <a:prstGeom prst="ellipse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 dirty="0"/>
              </a:p>
            </p:txBody>
          </p:sp>
          <p:pic>
            <p:nvPicPr>
              <p:cNvPr id="3080" name="Picture 8" descr="floriana de cillis (@floriana91dc) / X">
                <a:extLst>
                  <a:ext uri="{FF2B5EF4-FFF2-40B4-BE49-F238E27FC236}">
                    <a16:creationId xmlns:a16="http://schemas.microsoft.com/office/drawing/2014/main" id="{61877CFF-9B8E-1961-48FB-39EEBFB1F1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261" t="31219" b="11045"/>
              <a:stretch/>
            </p:blipFill>
            <p:spPr bwMode="auto">
              <a:xfrm>
                <a:off x="3136094" y="2472905"/>
                <a:ext cx="1063343" cy="1063344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91" name="CasellaDiTesto 3090">
              <a:extLst>
                <a:ext uri="{FF2B5EF4-FFF2-40B4-BE49-F238E27FC236}">
                  <a16:creationId xmlns:a16="http://schemas.microsoft.com/office/drawing/2014/main" id="{7A8FCC75-2EDF-DE70-CF90-016FB38CC11B}"/>
                </a:ext>
              </a:extLst>
            </p:cNvPr>
            <p:cNvSpPr txBox="1"/>
            <p:nvPr/>
          </p:nvSpPr>
          <p:spPr>
            <a:xfrm>
              <a:off x="2432740" y="3764414"/>
              <a:ext cx="1600169" cy="210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252" dirty="0">
                  <a:solidFill>
                    <a:schemeClr val="bg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Monica Mazzelli</a:t>
              </a:r>
            </a:p>
          </p:txBody>
        </p:sp>
      </p:grpSp>
      <p:grpSp>
        <p:nvGrpSpPr>
          <p:cNvPr id="3104" name="Gruppo 3103">
            <a:extLst>
              <a:ext uri="{FF2B5EF4-FFF2-40B4-BE49-F238E27FC236}">
                <a16:creationId xmlns:a16="http://schemas.microsoft.com/office/drawing/2014/main" id="{DE5B71AE-B043-21B1-B21F-186450B560F9}"/>
              </a:ext>
            </a:extLst>
          </p:cNvPr>
          <p:cNvGrpSpPr/>
          <p:nvPr/>
        </p:nvGrpSpPr>
        <p:grpSpPr>
          <a:xfrm>
            <a:off x="23161156" y="6783411"/>
            <a:ext cx="7462273" cy="5926481"/>
            <a:chOff x="3643882" y="2685336"/>
            <a:chExt cx="1777605" cy="1335380"/>
          </a:xfrm>
        </p:grpSpPr>
        <p:grpSp>
          <p:nvGrpSpPr>
            <p:cNvPr id="2059" name="Gruppo 2058">
              <a:extLst>
                <a:ext uri="{FF2B5EF4-FFF2-40B4-BE49-F238E27FC236}">
                  <a16:creationId xmlns:a16="http://schemas.microsoft.com/office/drawing/2014/main" id="{4B66781E-B1D6-E418-B9AE-49BB40B20EF8}"/>
                </a:ext>
              </a:extLst>
            </p:cNvPr>
            <p:cNvGrpSpPr/>
            <p:nvPr/>
          </p:nvGrpSpPr>
          <p:grpSpPr>
            <a:xfrm>
              <a:off x="3643882" y="2685336"/>
              <a:ext cx="1101989" cy="1101600"/>
              <a:chOff x="4425935" y="2468764"/>
              <a:chExt cx="1101989" cy="1101600"/>
            </a:xfrm>
          </p:grpSpPr>
          <p:sp>
            <p:nvSpPr>
              <p:cNvPr id="14" name="Ovale 13">
                <a:extLst>
                  <a:ext uri="{FF2B5EF4-FFF2-40B4-BE49-F238E27FC236}">
                    <a16:creationId xmlns:a16="http://schemas.microsoft.com/office/drawing/2014/main" id="{2BCD4F0C-D5B4-4A17-F99C-5DCD02008C14}"/>
                  </a:ext>
                </a:extLst>
              </p:cNvPr>
              <p:cNvSpPr/>
              <p:nvPr/>
            </p:nvSpPr>
            <p:spPr>
              <a:xfrm>
                <a:off x="4425935" y="2468764"/>
                <a:ext cx="1101989" cy="1101600"/>
              </a:xfrm>
              <a:prstGeom prst="ellipse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 dirty="0"/>
              </a:p>
            </p:txBody>
          </p:sp>
          <p:pic>
            <p:nvPicPr>
              <p:cNvPr id="30" name="Immagine 29">
                <a:extLst>
                  <a:ext uri="{FF2B5EF4-FFF2-40B4-BE49-F238E27FC236}">
                    <a16:creationId xmlns:a16="http://schemas.microsoft.com/office/drawing/2014/main" id="{CD34E623-C558-51A3-8D8F-4A75182A8D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43730" y="2486982"/>
                <a:ext cx="1074765" cy="1074765"/>
              </a:xfrm>
              <a:prstGeom prst="ellipse">
                <a:avLst/>
              </a:prstGeom>
            </p:spPr>
          </p:pic>
        </p:grpSp>
        <p:sp>
          <p:nvSpPr>
            <p:cNvPr id="3092" name="CasellaDiTesto 3091">
              <a:extLst>
                <a:ext uri="{FF2B5EF4-FFF2-40B4-BE49-F238E27FC236}">
                  <a16:creationId xmlns:a16="http://schemas.microsoft.com/office/drawing/2014/main" id="{E68AC32E-C408-EDB4-7C84-1093DB48DCD1}"/>
                </a:ext>
              </a:extLst>
            </p:cNvPr>
            <p:cNvSpPr txBox="1"/>
            <p:nvPr/>
          </p:nvSpPr>
          <p:spPr>
            <a:xfrm>
              <a:off x="3821318" y="3809990"/>
              <a:ext cx="1600169" cy="210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252" dirty="0">
                  <a:solidFill>
                    <a:schemeClr val="bg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Ilari D’Aprile</a:t>
              </a:r>
            </a:p>
          </p:txBody>
        </p:sp>
      </p:grpSp>
      <p:grpSp>
        <p:nvGrpSpPr>
          <p:cNvPr id="3105" name="Gruppo 3104">
            <a:extLst>
              <a:ext uri="{FF2B5EF4-FFF2-40B4-BE49-F238E27FC236}">
                <a16:creationId xmlns:a16="http://schemas.microsoft.com/office/drawing/2014/main" id="{AE5B93D8-AEE2-1C2F-88EF-C5DBD10BF2F3}"/>
              </a:ext>
            </a:extLst>
          </p:cNvPr>
          <p:cNvGrpSpPr/>
          <p:nvPr/>
        </p:nvGrpSpPr>
        <p:grpSpPr>
          <a:xfrm>
            <a:off x="33389372" y="6635202"/>
            <a:ext cx="4841181" cy="6732010"/>
            <a:chOff x="4935218" y="2668400"/>
            <a:chExt cx="1153228" cy="1516885"/>
          </a:xfrm>
        </p:grpSpPr>
        <p:grpSp>
          <p:nvGrpSpPr>
            <p:cNvPr id="2071" name="Gruppo 2070">
              <a:extLst>
                <a:ext uri="{FF2B5EF4-FFF2-40B4-BE49-F238E27FC236}">
                  <a16:creationId xmlns:a16="http://schemas.microsoft.com/office/drawing/2014/main" id="{70717A64-68FE-BE89-EBFB-6522CD3644F8}"/>
                </a:ext>
              </a:extLst>
            </p:cNvPr>
            <p:cNvGrpSpPr/>
            <p:nvPr/>
          </p:nvGrpSpPr>
          <p:grpSpPr>
            <a:xfrm>
              <a:off x="4935218" y="2668400"/>
              <a:ext cx="1101989" cy="1101600"/>
              <a:chOff x="5717271" y="2451828"/>
              <a:chExt cx="1101989" cy="1101600"/>
            </a:xfrm>
          </p:grpSpPr>
          <p:sp>
            <p:nvSpPr>
              <p:cNvPr id="15" name="Ovale 14">
                <a:extLst>
                  <a:ext uri="{FF2B5EF4-FFF2-40B4-BE49-F238E27FC236}">
                    <a16:creationId xmlns:a16="http://schemas.microsoft.com/office/drawing/2014/main" id="{ECFF22E8-09D2-882D-FEBC-CF3AC81B0F46}"/>
                  </a:ext>
                </a:extLst>
              </p:cNvPr>
              <p:cNvSpPr/>
              <p:nvPr/>
            </p:nvSpPr>
            <p:spPr>
              <a:xfrm>
                <a:off x="5717271" y="2451828"/>
                <a:ext cx="1101989" cy="1101600"/>
              </a:xfrm>
              <a:prstGeom prst="ellipse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 dirty="0"/>
              </a:p>
            </p:txBody>
          </p:sp>
          <p:pic>
            <p:nvPicPr>
              <p:cNvPr id="2069" name="Immagine 2068">
                <a:extLst>
                  <a:ext uri="{FF2B5EF4-FFF2-40B4-BE49-F238E27FC236}">
                    <a16:creationId xmlns:a16="http://schemas.microsoft.com/office/drawing/2014/main" id="{5F23EF65-30E2-1F30-E34C-D062EA64B8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31" t="34357" b="14903"/>
              <a:stretch/>
            </p:blipFill>
            <p:spPr>
              <a:xfrm>
                <a:off x="5739614" y="2467873"/>
                <a:ext cx="1072874" cy="1067869"/>
              </a:xfrm>
              <a:prstGeom prst="ellipse">
                <a:avLst/>
              </a:prstGeom>
            </p:spPr>
          </p:pic>
        </p:grpSp>
        <p:sp>
          <p:nvSpPr>
            <p:cNvPr id="3093" name="CasellaDiTesto 3092">
              <a:extLst>
                <a:ext uri="{FF2B5EF4-FFF2-40B4-BE49-F238E27FC236}">
                  <a16:creationId xmlns:a16="http://schemas.microsoft.com/office/drawing/2014/main" id="{6B8A22B2-3077-03D9-F646-8539BA05F058}"/>
                </a:ext>
              </a:extLst>
            </p:cNvPr>
            <p:cNvSpPr txBox="1"/>
            <p:nvPr/>
          </p:nvSpPr>
          <p:spPr>
            <a:xfrm>
              <a:off x="4992571" y="3789890"/>
              <a:ext cx="1095875" cy="395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252" dirty="0">
                  <a:solidFill>
                    <a:schemeClr val="bg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Maria Grazia Di Benedetto</a:t>
              </a:r>
            </a:p>
          </p:txBody>
        </p:sp>
      </p:grpSp>
      <p:grpSp>
        <p:nvGrpSpPr>
          <p:cNvPr id="3106" name="Gruppo 3105">
            <a:extLst>
              <a:ext uri="{FF2B5EF4-FFF2-40B4-BE49-F238E27FC236}">
                <a16:creationId xmlns:a16="http://schemas.microsoft.com/office/drawing/2014/main" id="{5A5EE655-D568-7326-4E7D-F0CDC3125A80}"/>
              </a:ext>
            </a:extLst>
          </p:cNvPr>
          <p:cNvGrpSpPr/>
          <p:nvPr/>
        </p:nvGrpSpPr>
        <p:grpSpPr>
          <a:xfrm>
            <a:off x="28280877" y="6817701"/>
            <a:ext cx="7162522" cy="5897080"/>
            <a:chOff x="6176201" y="2668400"/>
            <a:chExt cx="1706200" cy="1328755"/>
          </a:xfrm>
        </p:grpSpPr>
        <p:grpSp>
          <p:nvGrpSpPr>
            <p:cNvPr id="2061" name="Gruppo 2060">
              <a:extLst>
                <a:ext uri="{FF2B5EF4-FFF2-40B4-BE49-F238E27FC236}">
                  <a16:creationId xmlns:a16="http://schemas.microsoft.com/office/drawing/2014/main" id="{6F3FB78E-0BF3-BA5B-EED9-579D9DB7DC91}"/>
                </a:ext>
              </a:extLst>
            </p:cNvPr>
            <p:cNvGrpSpPr/>
            <p:nvPr/>
          </p:nvGrpSpPr>
          <p:grpSpPr>
            <a:xfrm>
              <a:off x="6176201" y="2668400"/>
              <a:ext cx="1101989" cy="1101600"/>
              <a:chOff x="6958254" y="2451828"/>
              <a:chExt cx="1101989" cy="1101600"/>
            </a:xfrm>
          </p:grpSpPr>
          <p:sp>
            <p:nvSpPr>
              <p:cNvPr id="16" name="Ovale 15">
                <a:extLst>
                  <a:ext uri="{FF2B5EF4-FFF2-40B4-BE49-F238E27FC236}">
                    <a16:creationId xmlns:a16="http://schemas.microsoft.com/office/drawing/2014/main" id="{2B99F7A7-7BE1-5E8A-F68E-E15C1A9F9284}"/>
                  </a:ext>
                </a:extLst>
              </p:cNvPr>
              <p:cNvSpPr/>
              <p:nvPr/>
            </p:nvSpPr>
            <p:spPr>
              <a:xfrm>
                <a:off x="6958254" y="2451828"/>
                <a:ext cx="1101989" cy="1101600"/>
              </a:xfrm>
              <a:prstGeom prst="ellipse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 dirty="0"/>
              </a:p>
            </p:txBody>
          </p:sp>
          <p:pic>
            <p:nvPicPr>
              <p:cNvPr id="3082" name="Picture 10" descr="floriana de cillis (@floriana91dc) / X">
                <a:extLst>
                  <a:ext uri="{FF2B5EF4-FFF2-40B4-BE49-F238E27FC236}">
                    <a16:creationId xmlns:a16="http://schemas.microsoft.com/office/drawing/2014/main" id="{DC7165BE-118B-14F1-A91F-2C04FE8AC7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69" b="16294"/>
              <a:stretch/>
            </p:blipFill>
            <p:spPr bwMode="auto">
              <a:xfrm>
                <a:off x="6978916" y="2464779"/>
                <a:ext cx="1080641" cy="107074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94" name="CasellaDiTesto 3093">
              <a:extLst>
                <a:ext uri="{FF2B5EF4-FFF2-40B4-BE49-F238E27FC236}">
                  <a16:creationId xmlns:a16="http://schemas.microsoft.com/office/drawing/2014/main" id="{A59E51BB-B4BA-95AE-B93D-27B0ECE8E94C}"/>
                </a:ext>
              </a:extLst>
            </p:cNvPr>
            <p:cNvSpPr txBox="1"/>
            <p:nvPr/>
          </p:nvSpPr>
          <p:spPr>
            <a:xfrm>
              <a:off x="6282232" y="3786429"/>
              <a:ext cx="1600169" cy="210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252" dirty="0">
                  <a:solidFill>
                    <a:schemeClr val="bg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Floriana De Cillis</a:t>
              </a:r>
            </a:p>
          </p:txBody>
        </p:sp>
      </p:grpSp>
      <p:grpSp>
        <p:nvGrpSpPr>
          <p:cNvPr id="3107" name="Gruppo 3106">
            <a:extLst>
              <a:ext uri="{FF2B5EF4-FFF2-40B4-BE49-F238E27FC236}">
                <a16:creationId xmlns:a16="http://schemas.microsoft.com/office/drawing/2014/main" id="{F30C8E97-B037-4448-E824-F20406625C3F}"/>
              </a:ext>
            </a:extLst>
          </p:cNvPr>
          <p:cNvGrpSpPr/>
          <p:nvPr/>
        </p:nvGrpSpPr>
        <p:grpSpPr>
          <a:xfrm>
            <a:off x="28275137" y="13880345"/>
            <a:ext cx="7445286" cy="5772333"/>
            <a:chOff x="7411095" y="2685336"/>
            <a:chExt cx="1773558" cy="1300647"/>
          </a:xfrm>
        </p:grpSpPr>
        <p:grpSp>
          <p:nvGrpSpPr>
            <p:cNvPr id="2062" name="Gruppo 2061">
              <a:extLst>
                <a:ext uri="{FF2B5EF4-FFF2-40B4-BE49-F238E27FC236}">
                  <a16:creationId xmlns:a16="http://schemas.microsoft.com/office/drawing/2014/main" id="{92F5C4EC-0A8D-E9EA-0E85-668D54B48FAC}"/>
                </a:ext>
              </a:extLst>
            </p:cNvPr>
            <p:cNvGrpSpPr/>
            <p:nvPr/>
          </p:nvGrpSpPr>
          <p:grpSpPr>
            <a:xfrm>
              <a:off x="7411095" y="2685336"/>
              <a:ext cx="1101989" cy="1101600"/>
              <a:chOff x="8193148" y="2468764"/>
              <a:chExt cx="1101989" cy="1101600"/>
            </a:xfrm>
          </p:grpSpPr>
          <p:sp>
            <p:nvSpPr>
              <p:cNvPr id="17" name="Ovale 16">
                <a:extLst>
                  <a:ext uri="{FF2B5EF4-FFF2-40B4-BE49-F238E27FC236}">
                    <a16:creationId xmlns:a16="http://schemas.microsoft.com/office/drawing/2014/main" id="{41F33C9C-31BA-B465-00C6-06087FCDA663}"/>
                  </a:ext>
                </a:extLst>
              </p:cNvPr>
              <p:cNvSpPr/>
              <p:nvPr/>
            </p:nvSpPr>
            <p:spPr>
              <a:xfrm>
                <a:off x="8193148" y="2468764"/>
                <a:ext cx="1101989" cy="1101600"/>
              </a:xfrm>
              <a:prstGeom prst="ellipse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 dirty="0"/>
              </a:p>
            </p:txBody>
          </p:sp>
          <p:pic>
            <p:nvPicPr>
              <p:cNvPr id="3084" name="Picture 12" descr="floriana de cillis (@floriana91dc) / X">
                <a:extLst>
                  <a:ext uri="{FF2B5EF4-FFF2-40B4-BE49-F238E27FC236}">
                    <a16:creationId xmlns:a16="http://schemas.microsoft.com/office/drawing/2014/main" id="{C8002DC2-5FE2-51AF-B5C2-39D6486FBC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25" t="16275" b="18200"/>
              <a:stretch/>
            </p:blipFill>
            <p:spPr bwMode="auto">
              <a:xfrm>
                <a:off x="8219836" y="2484167"/>
                <a:ext cx="1061647" cy="108000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95" name="CasellaDiTesto 3094">
              <a:extLst>
                <a:ext uri="{FF2B5EF4-FFF2-40B4-BE49-F238E27FC236}">
                  <a16:creationId xmlns:a16="http://schemas.microsoft.com/office/drawing/2014/main" id="{4266067A-776D-A9CE-2BB9-539310C600D1}"/>
                </a:ext>
              </a:extLst>
            </p:cNvPr>
            <p:cNvSpPr txBox="1"/>
            <p:nvPr/>
          </p:nvSpPr>
          <p:spPr>
            <a:xfrm>
              <a:off x="7584484" y="3775257"/>
              <a:ext cx="1600169" cy="210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252" dirty="0">
                  <a:solidFill>
                    <a:schemeClr val="bg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Giulia Petrillo</a:t>
              </a:r>
            </a:p>
          </p:txBody>
        </p:sp>
      </p:grpSp>
      <p:grpSp>
        <p:nvGrpSpPr>
          <p:cNvPr id="3110" name="Gruppo 3109">
            <a:extLst>
              <a:ext uri="{FF2B5EF4-FFF2-40B4-BE49-F238E27FC236}">
                <a16:creationId xmlns:a16="http://schemas.microsoft.com/office/drawing/2014/main" id="{F34415A6-1B67-D891-A279-98FC6F7EE52A}"/>
              </a:ext>
            </a:extLst>
          </p:cNvPr>
          <p:cNvGrpSpPr/>
          <p:nvPr/>
        </p:nvGrpSpPr>
        <p:grpSpPr>
          <a:xfrm>
            <a:off x="12859386" y="6789234"/>
            <a:ext cx="6973033" cy="5827251"/>
            <a:chOff x="4935218" y="4080821"/>
            <a:chExt cx="1661061" cy="1313021"/>
          </a:xfrm>
        </p:grpSpPr>
        <p:grpSp>
          <p:nvGrpSpPr>
            <p:cNvPr id="2065" name="Gruppo 2064">
              <a:extLst>
                <a:ext uri="{FF2B5EF4-FFF2-40B4-BE49-F238E27FC236}">
                  <a16:creationId xmlns:a16="http://schemas.microsoft.com/office/drawing/2014/main" id="{B5A22DB1-C52B-DACB-B2F4-4FD15A0B0DD3}"/>
                </a:ext>
              </a:extLst>
            </p:cNvPr>
            <p:cNvGrpSpPr/>
            <p:nvPr/>
          </p:nvGrpSpPr>
          <p:grpSpPr>
            <a:xfrm>
              <a:off x="4935218" y="4080821"/>
              <a:ext cx="1103301" cy="1101600"/>
              <a:chOff x="5717271" y="3864249"/>
              <a:chExt cx="1103301" cy="1101600"/>
            </a:xfrm>
          </p:grpSpPr>
          <p:sp>
            <p:nvSpPr>
              <p:cNvPr id="20" name="Ovale 19">
                <a:extLst>
                  <a:ext uri="{FF2B5EF4-FFF2-40B4-BE49-F238E27FC236}">
                    <a16:creationId xmlns:a16="http://schemas.microsoft.com/office/drawing/2014/main" id="{170C6F9E-6743-DB8A-DD41-BEC37BB3DD17}"/>
                  </a:ext>
                </a:extLst>
              </p:cNvPr>
              <p:cNvSpPr/>
              <p:nvPr/>
            </p:nvSpPr>
            <p:spPr>
              <a:xfrm>
                <a:off x="5717271" y="3864249"/>
                <a:ext cx="1101989" cy="1101600"/>
              </a:xfrm>
              <a:prstGeom prst="ellipse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 dirty="0"/>
              </a:p>
            </p:txBody>
          </p:sp>
          <p:pic>
            <p:nvPicPr>
              <p:cNvPr id="2054" name="Immagine 2053">
                <a:extLst>
                  <a:ext uri="{FF2B5EF4-FFF2-40B4-BE49-F238E27FC236}">
                    <a16:creationId xmlns:a16="http://schemas.microsoft.com/office/drawing/2014/main" id="{16D56BDC-E5CD-560C-F4E8-43EA3FCD74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92" t="29651" b="28571"/>
              <a:stretch/>
            </p:blipFill>
            <p:spPr>
              <a:xfrm>
                <a:off x="5727486" y="3878605"/>
                <a:ext cx="1093086" cy="1070741"/>
              </a:xfrm>
              <a:prstGeom prst="ellipse">
                <a:avLst/>
              </a:prstGeom>
            </p:spPr>
          </p:pic>
        </p:grpSp>
        <p:sp>
          <p:nvSpPr>
            <p:cNvPr id="3098" name="CasellaDiTesto 3097">
              <a:extLst>
                <a:ext uri="{FF2B5EF4-FFF2-40B4-BE49-F238E27FC236}">
                  <a16:creationId xmlns:a16="http://schemas.microsoft.com/office/drawing/2014/main" id="{A434CF29-A746-2955-11D5-77969949D8A1}"/>
                </a:ext>
              </a:extLst>
            </p:cNvPr>
            <p:cNvSpPr txBox="1"/>
            <p:nvPr/>
          </p:nvSpPr>
          <p:spPr>
            <a:xfrm>
              <a:off x="4996110" y="5183116"/>
              <a:ext cx="1600169" cy="210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252" dirty="0">
                  <a:solidFill>
                    <a:schemeClr val="bg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Chiara Bottanelli</a:t>
              </a:r>
            </a:p>
          </p:txBody>
        </p:sp>
      </p:grpSp>
      <p:grpSp>
        <p:nvGrpSpPr>
          <p:cNvPr id="3149" name="Gruppo 3148">
            <a:extLst>
              <a:ext uri="{FF2B5EF4-FFF2-40B4-BE49-F238E27FC236}">
                <a16:creationId xmlns:a16="http://schemas.microsoft.com/office/drawing/2014/main" id="{BB47D75C-E8D7-5E30-9EAF-6E973777800A}"/>
              </a:ext>
            </a:extLst>
          </p:cNvPr>
          <p:cNvGrpSpPr/>
          <p:nvPr/>
        </p:nvGrpSpPr>
        <p:grpSpPr>
          <a:xfrm>
            <a:off x="12885045" y="13799202"/>
            <a:ext cx="7145421" cy="5754524"/>
            <a:chOff x="3898513" y="2800071"/>
            <a:chExt cx="1702126" cy="1296634"/>
          </a:xfrm>
        </p:grpSpPr>
        <p:grpSp>
          <p:nvGrpSpPr>
            <p:cNvPr id="3109" name="Gruppo 3108">
              <a:extLst>
                <a:ext uri="{FF2B5EF4-FFF2-40B4-BE49-F238E27FC236}">
                  <a16:creationId xmlns:a16="http://schemas.microsoft.com/office/drawing/2014/main" id="{DCB362FE-EE38-7384-7009-E220DB19313A}"/>
                </a:ext>
              </a:extLst>
            </p:cNvPr>
            <p:cNvGrpSpPr/>
            <p:nvPr/>
          </p:nvGrpSpPr>
          <p:grpSpPr>
            <a:xfrm>
              <a:off x="3898513" y="2800071"/>
              <a:ext cx="1702126" cy="1296634"/>
              <a:chOff x="3643882" y="4097757"/>
              <a:chExt cx="1702126" cy="1296634"/>
            </a:xfrm>
          </p:grpSpPr>
          <p:sp>
            <p:nvSpPr>
              <p:cNvPr id="19" name="Ovale 18">
                <a:extLst>
                  <a:ext uri="{FF2B5EF4-FFF2-40B4-BE49-F238E27FC236}">
                    <a16:creationId xmlns:a16="http://schemas.microsoft.com/office/drawing/2014/main" id="{7F1195ED-9ADA-1629-1CD2-908FB434F984}"/>
                  </a:ext>
                </a:extLst>
              </p:cNvPr>
              <p:cNvSpPr/>
              <p:nvPr/>
            </p:nvSpPr>
            <p:spPr>
              <a:xfrm>
                <a:off x="3643882" y="4097757"/>
                <a:ext cx="1101989" cy="1101600"/>
              </a:xfrm>
              <a:prstGeom prst="ellipse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 dirty="0"/>
              </a:p>
            </p:txBody>
          </p:sp>
          <p:sp>
            <p:nvSpPr>
              <p:cNvPr id="3097" name="CasellaDiTesto 3096">
                <a:extLst>
                  <a:ext uri="{FF2B5EF4-FFF2-40B4-BE49-F238E27FC236}">
                    <a16:creationId xmlns:a16="http://schemas.microsoft.com/office/drawing/2014/main" id="{DA6AAEC0-5FEA-54D5-B608-7626939927F8}"/>
                  </a:ext>
                </a:extLst>
              </p:cNvPr>
              <p:cNvSpPr txBox="1"/>
              <p:nvPr/>
            </p:nvSpPr>
            <p:spPr>
              <a:xfrm>
                <a:off x="3745839" y="5183665"/>
                <a:ext cx="1600169" cy="210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252" dirty="0">
                    <a:solidFill>
                      <a:schemeClr val="bg2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Patrizia Genini</a:t>
                </a:r>
              </a:p>
            </p:txBody>
          </p:sp>
        </p:grpSp>
        <p:pic>
          <p:nvPicPr>
            <p:cNvPr id="3119" name="Immagine 3118">
              <a:extLst>
                <a:ext uri="{FF2B5EF4-FFF2-40B4-BE49-F238E27FC236}">
                  <a16:creationId xmlns:a16="http://schemas.microsoft.com/office/drawing/2014/main" id="{03F994EF-35A1-E68A-5177-B6C27046C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4" r="3957" b="18634"/>
            <a:stretch/>
          </p:blipFill>
          <p:spPr>
            <a:xfrm>
              <a:off x="3913584" y="2816194"/>
              <a:ext cx="1080806" cy="1074005"/>
            </a:xfrm>
            <a:prstGeom prst="ellipse">
              <a:avLst/>
            </a:prstGeom>
          </p:spPr>
        </p:pic>
      </p:grpSp>
      <p:grpSp>
        <p:nvGrpSpPr>
          <p:cNvPr id="3148" name="Gruppo 3147">
            <a:extLst>
              <a:ext uri="{FF2B5EF4-FFF2-40B4-BE49-F238E27FC236}">
                <a16:creationId xmlns:a16="http://schemas.microsoft.com/office/drawing/2014/main" id="{8E363EC3-0409-BF3E-7197-281934714C32}"/>
              </a:ext>
            </a:extLst>
          </p:cNvPr>
          <p:cNvGrpSpPr/>
          <p:nvPr/>
        </p:nvGrpSpPr>
        <p:grpSpPr>
          <a:xfrm>
            <a:off x="7625095" y="13752336"/>
            <a:ext cx="7231679" cy="5855147"/>
            <a:chOff x="2528983" y="2780960"/>
            <a:chExt cx="1722673" cy="1319307"/>
          </a:xfrm>
        </p:grpSpPr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075C1875-C940-3B0F-CACA-EFE0F727A929}"/>
                </a:ext>
              </a:extLst>
            </p:cNvPr>
            <p:cNvSpPr/>
            <p:nvPr/>
          </p:nvSpPr>
          <p:spPr>
            <a:xfrm>
              <a:off x="2528983" y="2780960"/>
              <a:ext cx="1101989" cy="1101600"/>
            </a:xfrm>
            <a:prstGeom prst="ellipse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 dirty="0"/>
            </a:p>
          </p:txBody>
        </p:sp>
        <p:sp>
          <p:nvSpPr>
            <p:cNvPr id="3111" name="CasellaDiTesto 3110">
              <a:extLst>
                <a:ext uri="{FF2B5EF4-FFF2-40B4-BE49-F238E27FC236}">
                  <a16:creationId xmlns:a16="http://schemas.microsoft.com/office/drawing/2014/main" id="{6B3923FF-5C30-DFF2-1547-2AB0145693C9}"/>
                </a:ext>
              </a:extLst>
            </p:cNvPr>
            <p:cNvSpPr txBox="1"/>
            <p:nvPr/>
          </p:nvSpPr>
          <p:spPr>
            <a:xfrm>
              <a:off x="2651487" y="3889541"/>
              <a:ext cx="1600169" cy="210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252" dirty="0">
                  <a:solidFill>
                    <a:schemeClr val="bg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Chiara Galbiati</a:t>
              </a:r>
            </a:p>
          </p:txBody>
        </p:sp>
        <p:pic>
          <p:nvPicPr>
            <p:cNvPr id="3124" name="Immagine 3123">
              <a:extLst>
                <a:ext uri="{FF2B5EF4-FFF2-40B4-BE49-F238E27FC236}">
                  <a16:creationId xmlns:a16="http://schemas.microsoft.com/office/drawing/2014/main" id="{62A123B8-9819-BAF5-0501-F69951891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9408" r="35428" b="21804"/>
            <a:stretch/>
          </p:blipFill>
          <p:spPr>
            <a:xfrm>
              <a:off x="2546461" y="2784823"/>
              <a:ext cx="1082461" cy="1089576"/>
            </a:xfrm>
            <a:prstGeom prst="ellipse">
              <a:avLst/>
            </a:prstGeom>
          </p:spPr>
        </p:pic>
      </p:grpSp>
      <p:grpSp>
        <p:nvGrpSpPr>
          <p:cNvPr id="3147" name="Gruppo 3146">
            <a:extLst>
              <a:ext uri="{FF2B5EF4-FFF2-40B4-BE49-F238E27FC236}">
                <a16:creationId xmlns:a16="http://schemas.microsoft.com/office/drawing/2014/main" id="{3E1DC771-248D-22D5-AC97-712D16384E93}"/>
              </a:ext>
            </a:extLst>
          </p:cNvPr>
          <p:cNvGrpSpPr/>
          <p:nvPr/>
        </p:nvGrpSpPr>
        <p:grpSpPr>
          <a:xfrm>
            <a:off x="33387258" y="13881985"/>
            <a:ext cx="7389984" cy="5780237"/>
            <a:chOff x="9483049" y="2767090"/>
            <a:chExt cx="1760384" cy="1302428"/>
          </a:xfrm>
        </p:grpSpPr>
        <p:grpSp>
          <p:nvGrpSpPr>
            <p:cNvPr id="3108" name="Gruppo 3107">
              <a:extLst>
                <a:ext uri="{FF2B5EF4-FFF2-40B4-BE49-F238E27FC236}">
                  <a16:creationId xmlns:a16="http://schemas.microsoft.com/office/drawing/2014/main" id="{5C1403A9-F987-93DE-44BE-71078BCF374C}"/>
                </a:ext>
              </a:extLst>
            </p:cNvPr>
            <p:cNvGrpSpPr/>
            <p:nvPr/>
          </p:nvGrpSpPr>
          <p:grpSpPr>
            <a:xfrm>
              <a:off x="9483049" y="2767090"/>
              <a:ext cx="1760384" cy="1302428"/>
              <a:chOff x="2331422" y="4080821"/>
              <a:chExt cx="1760384" cy="1302428"/>
            </a:xfrm>
          </p:grpSpPr>
          <p:sp>
            <p:nvSpPr>
              <p:cNvPr id="18" name="Ovale 17">
                <a:extLst>
                  <a:ext uri="{FF2B5EF4-FFF2-40B4-BE49-F238E27FC236}">
                    <a16:creationId xmlns:a16="http://schemas.microsoft.com/office/drawing/2014/main" id="{5368D8D8-1D88-6396-8639-A3DFBD814295}"/>
                  </a:ext>
                </a:extLst>
              </p:cNvPr>
              <p:cNvSpPr/>
              <p:nvPr/>
            </p:nvSpPr>
            <p:spPr>
              <a:xfrm>
                <a:off x="2331422" y="4080821"/>
                <a:ext cx="1101989" cy="1101600"/>
              </a:xfrm>
              <a:prstGeom prst="ellipse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 dirty="0"/>
              </a:p>
            </p:txBody>
          </p:sp>
          <p:sp>
            <p:nvSpPr>
              <p:cNvPr id="3096" name="CasellaDiTesto 3095">
                <a:extLst>
                  <a:ext uri="{FF2B5EF4-FFF2-40B4-BE49-F238E27FC236}">
                    <a16:creationId xmlns:a16="http://schemas.microsoft.com/office/drawing/2014/main" id="{A927580A-1AC3-E2AA-9407-BFC6A232C4E6}"/>
                  </a:ext>
                </a:extLst>
              </p:cNvPr>
              <p:cNvSpPr txBox="1"/>
              <p:nvPr/>
            </p:nvSpPr>
            <p:spPr>
              <a:xfrm>
                <a:off x="2491637" y="5172523"/>
                <a:ext cx="1600169" cy="210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252" dirty="0">
                    <a:solidFill>
                      <a:schemeClr val="bg2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Melissa Rosa</a:t>
                </a:r>
              </a:p>
            </p:txBody>
          </p:sp>
        </p:grpSp>
        <p:pic>
          <p:nvPicPr>
            <p:cNvPr id="3127" name="Immagine 3126">
              <a:extLst>
                <a:ext uri="{FF2B5EF4-FFF2-40B4-BE49-F238E27FC236}">
                  <a16:creationId xmlns:a16="http://schemas.microsoft.com/office/drawing/2014/main" id="{C334A144-F059-9458-6964-E9A543268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00" t="30306" r="5233" b="21754"/>
            <a:stretch/>
          </p:blipFill>
          <p:spPr>
            <a:xfrm>
              <a:off x="9494432" y="2786801"/>
              <a:ext cx="1084338" cy="1078967"/>
            </a:xfrm>
            <a:prstGeom prst="ellipse">
              <a:avLst/>
            </a:prstGeom>
          </p:spPr>
        </p:pic>
      </p:grpSp>
      <p:grpSp>
        <p:nvGrpSpPr>
          <p:cNvPr id="3150" name="Gruppo 3149">
            <a:extLst>
              <a:ext uri="{FF2B5EF4-FFF2-40B4-BE49-F238E27FC236}">
                <a16:creationId xmlns:a16="http://schemas.microsoft.com/office/drawing/2014/main" id="{A03246E6-73B5-0430-CAE0-9A217FB22C05}"/>
              </a:ext>
            </a:extLst>
          </p:cNvPr>
          <p:cNvGrpSpPr/>
          <p:nvPr/>
        </p:nvGrpSpPr>
        <p:grpSpPr>
          <a:xfrm>
            <a:off x="10959865" y="21215654"/>
            <a:ext cx="6846911" cy="5816763"/>
            <a:chOff x="3877854" y="4418653"/>
            <a:chExt cx="1631017" cy="1310658"/>
          </a:xfrm>
        </p:grpSpPr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E281EDE7-7454-BE15-3BCF-60D0071B05E2}"/>
                </a:ext>
              </a:extLst>
            </p:cNvPr>
            <p:cNvSpPr/>
            <p:nvPr/>
          </p:nvSpPr>
          <p:spPr>
            <a:xfrm>
              <a:off x="3877854" y="4418653"/>
              <a:ext cx="1101989" cy="1101600"/>
            </a:xfrm>
            <a:prstGeom prst="ellipse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 dirty="0"/>
            </a:p>
          </p:txBody>
        </p:sp>
        <p:sp>
          <p:nvSpPr>
            <p:cNvPr id="3114" name="CasellaDiTesto 3113">
              <a:extLst>
                <a:ext uri="{FF2B5EF4-FFF2-40B4-BE49-F238E27FC236}">
                  <a16:creationId xmlns:a16="http://schemas.microsoft.com/office/drawing/2014/main" id="{798B353D-AD07-DDBE-137F-5ED1219E6792}"/>
                </a:ext>
              </a:extLst>
            </p:cNvPr>
            <p:cNvSpPr txBox="1"/>
            <p:nvPr/>
          </p:nvSpPr>
          <p:spPr>
            <a:xfrm>
              <a:off x="3908702" y="5518585"/>
              <a:ext cx="1600169" cy="210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252" dirty="0">
                  <a:solidFill>
                    <a:schemeClr val="bg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Samantha Saleri</a:t>
              </a:r>
            </a:p>
          </p:txBody>
        </p:sp>
        <p:pic>
          <p:nvPicPr>
            <p:cNvPr id="3131" name="Immagine 3130">
              <a:extLst>
                <a:ext uri="{FF2B5EF4-FFF2-40B4-BE49-F238E27FC236}">
                  <a16:creationId xmlns:a16="http://schemas.microsoft.com/office/drawing/2014/main" id="{40EB0ECE-06FA-1572-DCD4-601E4B64D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37" b="24963"/>
            <a:stretch/>
          </p:blipFill>
          <p:spPr>
            <a:xfrm>
              <a:off x="3902826" y="4435642"/>
              <a:ext cx="1066324" cy="1073060"/>
            </a:xfrm>
            <a:prstGeom prst="ellipse">
              <a:avLst/>
            </a:prstGeom>
          </p:spPr>
        </p:pic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626FF3D6-B7C0-8F0F-831E-82FAD3D21792}"/>
              </a:ext>
            </a:extLst>
          </p:cNvPr>
          <p:cNvGrpSpPr/>
          <p:nvPr/>
        </p:nvGrpSpPr>
        <p:grpSpPr>
          <a:xfrm rot="173554">
            <a:off x="-67698" y="26147473"/>
            <a:ext cx="8141279" cy="7599712"/>
            <a:chOff x="2988551" y="1825625"/>
            <a:chExt cx="5962650" cy="5962650"/>
          </a:xfrm>
        </p:grpSpPr>
        <p:pic>
          <p:nvPicPr>
            <p:cNvPr id="25" name="Picture 2" descr="Premium Vector | Hands holding banner china protests illustration">
              <a:extLst>
                <a:ext uri="{FF2B5EF4-FFF2-40B4-BE49-F238E27FC236}">
                  <a16:creationId xmlns:a16="http://schemas.microsoft.com/office/drawing/2014/main" id="{73E16126-1A2C-E79C-4070-595B6BB78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9585" b="89617" l="5751" r="95208">
                          <a14:foregroundMark x1="91054" y1="42492" x2="91054" y2="42492"/>
                          <a14:foregroundMark x1="93131" y1="46006" x2="93131" y2="46006"/>
                          <a14:foregroundMark x1="95367" y1="45687" x2="95367" y2="45687"/>
                          <a14:foregroundMark x1="89457" y1="39137" x2="89457" y2="39137"/>
                          <a14:foregroundMark x1="90096" y1="36102" x2="90096" y2="36102"/>
                          <a14:foregroundMark x1="87061" y1="36581" x2="87061" y2="36581"/>
                          <a14:foregroundMark x1="5751" y1="46805" x2="5751" y2="468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8551" y="1825625"/>
              <a:ext cx="5962650" cy="5962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EE45BB5A-6CF2-85C4-CAA2-A6F313A5BF18}"/>
                </a:ext>
              </a:extLst>
            </p:cNvPr>
            <p:cNvSpPr txBox="1"/>
            <p:nvPr/>
          </p:nvSpPr>
          <p:spPr>
            <a:xfrm>
              <a:off x="3873072" y="2360130"/>
              <a:ext cx="4263172" cy="3495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it-IT" sz="496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zh-TW" altLang="it-IT" sz="4961" dirty="0">
                  <a:latin typeface="Tahoma" panose="020B0604030504040204" pitchFamily="34" charset="0"/>
                  <a:cs typeface="Tahoma" panose="020B0604030504040204" pitchFamily="34" charset="0"/>
                </a:rPr>
                <a:t>多謝恁的注意</a:t>
              </a:r>
              <a:r>
                <a:rPr lang="it-IT" altLang="zh-TW" sz="496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!</a:t>
              </a:r>
              <a:endParaRPr lang="it-IT" sz="496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it-IT" sz="496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it-IT" sz="496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Thank you for your attention!</a:t>
              </a:r>
            </a:p>
            <a:p>
              <a:pPr algn="ctr"/>
              <a:endParaRPr lang="it-IT" sz="354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7" name="Rettangolo 26">
            <a:extLst>
              <a:ext uri="{FF2B5EF4-FFF2-40B4-BE49-F238E27FC236}">
                <a16:creationId xmlns:a16="http://schemas.microsoft.com/office/drawing/2014/main" id="{54F05EED-3F6A-A047-4D24-0C99C29168CF}"/>
              </a:ext>
            </a:extLst>
          </p:cNvPr>
          <p:cNvSpPr/>
          <p:nvPr/>
        </p:nvSpPr>
        <p:spPr>
          <a:xfrm>
            <a:off x="-53318" y="26193840"/>
            <a:ext cx="8820860" cy="7322423"/>
          </a:xfrm>
          <a:prstGeom prst="rect">
            <a:avLst/>
          </a:prstGeom>
          <a:solidFill>
            <a:srgbClr val="FFFFFF">
              <a:alpha val="1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7A38E88-F399-15AA-18DC-4D22D761C546}"/>
              </a:ext>
            </a:extLst>
          </p:cNvPr>
          <p:cNvSpPr/>
          <p:nvPr/>
        </p:nvSpPr>
        <p:spPr>
          <a:xfrm>
            <a:off x="42911798" y="-30164"/>
            <a:ext cx="288840" cy="3250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F386044D-EC7A-BC0F-BDB5-5123E3390A7E}"/>
              </a:ext>
            </a:extLst>
          </p:cNvPr>
          <p:cNvSpPr/>
          <p:nvPr/>
        </p:nvSpPr>
        <p:spPr>
          <a:xfrm>
            <a:off x="42271321" y="-30164"/>
            <a:ext cx="565123" cy="3250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02E6A7BB-9373-EE15-7654-620B5B61D81B}"/>
              </a:ext>
            </a:extLst>
          </p:cNvPr>
          <p:cNvSpPr/>
          <p:nvPr/>
        </p:nvSpPr>
        <p:spPr>
          <a:xfrm>
            <a:off x="41216427" y="-30156"/>
            <a:ext cx="923038" cy="32436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pic>
        <p:nvPicPr>
          <p:cNvPr id="1026" name="Picture 2" descr="Our Brand | Alzheimer's Association">
            <a:extLst>
              <a:ext uri="{FF2B5EF4-FFF2-40B4-BE49-F238E27FC236}">
                <a16:creationId xmlns:a16="http://schemas.microsoft.com/office/drawing/2014/main" id="{270992EB-2C7C-C18F-A8BE-98990FFE0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6344" y="3852130"/>
            <a:ext cx="4002437" cy="160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rso ECM online / L'attività di ricerca corrente in IZSVe 2019">
            <a:extLst>
              <a:ext uri="{FF2B5EF4-FFF2-40B4-BE49-F238E27FC236}">
                <a16:creationId xmlns:a16="http://schemas.microsoft.com/office/drawing/2014/main" id="{49916BEA-2C9E-E115-859F-EA0109528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2803" y="1503312"/>
            <a:ext cx="5638717" cy="224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10571B9-663B-18EE-2815-930AAE0A064D}"/>
              </a:ext>
            </a:extLst>
          </p:cNvPr>
          <p:cNvSpPr txBox="1"/>
          <p:nvPr/>
        </p:nvSpPr>
        <p:spPr>
          <a:xfrm>
            <a:off x="20834786" y="336959"/>
            <a:ext cx="11038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Funding:</a:t>
            </a:r>
          </a:p>
        </p:txBody>
      </p:sp>
      <p:grpSp>
        <p:nvGrpSpPr>
          <p:cNvPr id="3145" name="Gruppo 3144">
            <a:extLst>
              <a:ext uri="{FF2B5EF4-FFF2-40B4-BE49-F238E27FC236}">
                <a16:creationId xmlns:a16="http://schemas.microsoft.com/office/drawing/2014/main" id="{70434900-B3F3-F8AC-EE4A-22AE73437B43}"/>
              </a:ext>
            </a:extLst>
          </p:cNvPr>
          <p:cNvGrpSpPr/>
          <p:nvPr/>
        </p:nvGrpSpPr>
        <p:grpSpPr>
          <a:xfrm>
            <a:off x="21764997" y="21219600"/>
            <a:ext cx="7590843" cy="5845316"/>
            <a:chOff x="21764997" y="21219600"/>
            <a:chExt cx="7590843" cy="5845316"/>
          </a:xfrm>
        </p:grpSpPr>
        <p:grpSp>
          <p:nvGrpSpPr>
            <p:cNvPr id="3151" name="Gruppo 3150">
              <a:extLst>
                <a:ext uri="{FF2B5EF4-FFF2-40B4-BE49-F238E27FC236}">
                  <a16:creationId xmlns:a16="http://schemas.microsoft.com/office/drawing/2014/main" id="{F92D9709-83C2-4B85-06C6-A4B8A43B0294}"/>
                </a:ext>
              </a:extLst>
            </p:cNvPr>
            <p:cNvGrpSpPr/>
            <p:nvPr/>
          </p:nvGrpSpPr>
          <p:grpSpPr>
            <a:xfrm>
              <a:off x="21764997" y="21219600"/>
              <a:ext cx="7590843" cy="5845316"/>
              <a:chOff x="6628914" y="4402007"/>
              <a:chExt cx="1808231" cy="1317092"/>
            </a:xfrm>
          </p:grpSpPr>
          <p:sp>
            <p:nvSpPr>
              <p:cNvPr id="3112" name="Ovale 3111">
                <a:extLst>
                  <a:ext uri="{FF2B5EF4-FFF2-40B4-BE49-F238E27FC236}">
                    <a16:creationId xmlns:a16="http://schemas.microsoft.com/office/drawing/2014/main" id="{0BCE610F-F38E-215E-9133-7E901F78028D}"/>
                  </a:ext>
                </a:extLst>
              </p:cNvPr>
              <p:cNvSpPr/>
              <p:nvPr/>
            </p:nvSpPr>
            <p:spPr>
              <a:xfrm>
                <a:off x="6628914" y="4402007"/>
                <a:ext cx="1101989" cy="1101600"/>
              </a:xfrm>
              <a:prstGeom prst="ellipse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 dirty="0"/>
              </a:p>
            </p:txBody>
          </p:sp>
          <p:sp>
            <p:nvSpPr>
              <p:cNvPr id="3113" name="CasellaDiTesto 3112">
                <a:extLst>
                  <a:ext uri="{FF2B5EF4-FFF2-40B4-BE49-F238E27FC236}">
                    <a16:creationId xmlns:a16="http://schemas.microsoft.com/office/drawing/2014/main" id="{31120B9F-9FAB-ABF5-487A-09C7EC54BD3B}"/>
                  </a:ext>
                </a:extLst>
              </p:cNvPr>
              <p:cNvSpPr txBox="1"/>
              <p:nvPr/>
            </p:nvSpPr>
            <p:spPr>
              <a:xfrm>
                <a:off x="6836976" y="5508373"/>
                <a:ext cx="1600169" cy="210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252" dirty="0">
                    <a:solidFill>
                      <a:schemeClr val="bg2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Erika Vitali</a:t>
                </a:r>
              </a:p>
            </p:txBody>
          </p:sp>
        </p:grpSp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E197776C-B7F1-F475-847A-5DD2F9FED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76" t="23346" b="21397"/>
            <a:stretch/>
          </p:blipFill>
          <p:spPr>
            <a:xfrm>
              <a:off x="21841581" y="21262172"/>
              <a:ext cx="4567852" cy="4807726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8986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D4C8870-4369-5E64-DCBD-8AC66F03CC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04" b="97898" l="2400" r="90000">
                        <a14:foregroundMark x1="39600" y1="16517" x2="20600" y2="12613"/>
                        <a14:foregroundMark x1="20600" y1="12613" x2="10800" y2="19520"/>
                        <a14:foregroundMark x1="10800" y1="19520" x2="10600" y2="19520"/>
                        <a14:foregroundMark x1="25000" y1="3904" x2="30600" y2="4805"/>
                        <a14:foregroundMark x1="8600" y1="25225" x2="5600" y2="36036"/>
                        <a14:foregroundMark x1="19200" y1="71471" x2="13200" y2="98198"/>
                        <a14:foregroundMark x1="11600" y1="74174" x2="8600" y2="83784"/>
                        <a14:foregroundMark x1="23800" y1="81381" x2="24200" y2="84985"/>
                        <a14:foregroundMark x1="29600" y1="88589" x2="31400" y2="90390"/>
                        <a14:foregroundMark x1="2400" y1="84084" x2="2537" y2="85115"/>
                        <a14:foregroundMark x1="31500" y1="88589" x2="32392" y2="91266"/>
                        <a14:foregroundMark x1="31400" y1="88288" x2="31500" y2="88589"/>
                        <a14:foregroundMark x1="31400" y1="87988" x2="36200" y2="93393"/>
                        <a14:backgroundMark x1="800" y1="84685" x2="600" y2="86486"/>
                        <a14:backgroundMark x1="800" y1="87688" x2="800" y2="99399"/>
                        <a14:backgroundMark x1="36673" y1="92734" x2="36800" y2="99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 bwMode="auto">
          <a:xfrm>
            <a:off x="-383161" y="18890422"/>
            <a:ext cx="24073832" cy="1353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9B3C860-EDF8-C577-FA41-9F5841EFEBE2}"/>
              </a:ext>
            </a:extLst>
          </p:cNvPr>
          <p:cNvSpPr/>
          <p:nvPr/>
        </p:nvSpPr>
        <p:spPr>
          <a:xfrm>
            <a:off x="0" y="19207956"/>
            <a:ext cx="43189837" cy="13221486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B380E9-9D34-6915-77F8-5602137256D0}"/>
              </a:ext>
            </a:extLst>
          </p:cNvPr>
          <p:cNvSpPr txBox="1"/>
          <p:nvPr/>
        </p:nvSpPr>
        <p:spPr>
          <a:xfrm>
            <a:off x="6550151" y="9022143"/>
            <a:ext cx="32846296" cy="9868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400" dirty="0">
                <a:latin typeface="The Hand Extrablack" panose="03070A02030502020204" pitchFamily="66" charset="0"/>
              </a:rPr>
              <a:t>« ALL </a:t>
            </a:r>
            <a:r>
              <a:rPr lang="it-IT" sz="22400" b="1" dirty="0">
                <a:latin typeface="The Hand Extrablack" panose="03070A02030502020204" pitchFamily="66" charset="0"/>
              </a:rPr>
              <a:t>DISEASE</a:t>
            </a:r>
            <a:r>
              <a:rPr lang="it-IT" sz="22400" dirty="0">
                <a:latin typeface="The Hand Extrablack" panose="03070A02030502020204" pitchFamily="66" charset="0"/>
              </a:rPr>
              <a:t> BEGINS IN THE GUT »</a:t>
            </a:r>
          </a:p>
          <a:p>
            <a:pPr algn="r">
              <a:lnSpc>
                <a:spcPct val="150000"/>
              </a:lnSpc>
            </a:pPr>
            <a:r>
              <a:rPr lang="it-IT" sz="22400" dirty="0">
                <a:latin typeface="The Hand Extrablack" panose="03070A02030502020204" pitchFamily="66" charset="0"/>
              </a:rPr>
              <a:t>- Hippocrates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32A8B91-72B4-CDBC-050B-027AA8879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71276" y="13081325"/>
            <a:ext cx="3955881" cy="1202956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B542A81C-A0B1-B114-27A7-3E89B35DA8EF}"/>
              </a:ext>
            </a:extLst>
          </p:cNvPr>
          <p:cNvSpPr/>
          <p:nvPr/>
        </p:nvSpPr>
        <p:spPr>
          <a:xfrm>
            <a:off x="42911798" y="-30164"/>
            <a:ext cx="288840" cy="32472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FA9148D-3B71-37CB-840A-745E9E21E927}"/>
              </a:ext>
            </a:extLst>
          </p:cNvPr>
          <p:cNvSpPr/>
          <p:nvPr/>
        </p:nvSpPr>
        <p:spPr>
          <a:xfrm>
            <a:off x="42271321" y="-30164"/>
            <a:ext cx="565123" cy="32472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7623D8F-7D34-4AFD-8ACB-782DCF06F35D}"/>
              </a:ext>
            </a:extLst>
          </p:cNvPr>
          <p:cNvSpPr/>
          <p:nvPr/>
        </p:nvSpPr>
        <p:spPr>
          <a:xfrm>
            <a:off x="41216427" y="-30156"/>
            <a:ext cx="923038" cy="32436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34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86CB96F-CF5C-0F11-2A0F-E3CF9B45F381}"/>
              </a:ext>
            </a:extLst>
          </p:cNvPr>
          <p:cNvSpPr txBox="1"/>
          <p:nvPr/>
        </p:nvSpPr>
        <p:spPr>
          <a:xfrm>
            <a:off x="1488867" y="1323613"/>
            <a:ext cx="30225075" cy="140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504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Gut-brain axis: involvement in neurodegenerative diseases</a:t>
            </a: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29C3BBBB-26F9-FB0E-9384-ED2AED6608A4}"/>
              </a:ext>
            </a:extLst>
          </p:cNvPr>
          <p:cNvCxnSpPr>
            <a:cxnSpLocks/>
          </p:cNvCxnSpPr>
          <p:nvPr/>
        </p:nvCxnSpPr>
        <p:spPr>
          <a:xfrm>
            <a:off x="1219533" y="2081132"/>
            <a:ext cx="0" cy="765366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6" name="Immagine 3085">
            <a:extLst>
              <a:ext uri="{FF2B5EF4-FFF2-40B4-BE49-F238E27FC236}">
                <a16:creationId xmlns:a16="http://schemas.microsoft.com/office/drawing/2014/main" id="{F989AA72-0DD3-455C-6A36-3AC9897BE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197" y="3411105"/>
            <a:ext cx="34191875" cy="23968919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F24F086-0418-5332-3A31-38AE269E1BBE}"/>
              </a:ext>
            </a:extLst>
          </p:cNvPr>
          <p:cNvSpPr txBox="1"/>
          <p:nvPr/>
        </p:nvSpPr>
        <p:spPr>
          <a:xfrm>
            <a:off x="8624268" y="27404771"/>
            <a:ext cx="27386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Pathways involved in bidirectional communication within the gut–brain axis (GBA). </a:t>
            </a:r>
          </a:p>
          <a:p>
            <a:pPr algn="ctr"/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</a:t>
            </a:r>
            <a:r>
              <a:rPr lang="it-IT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Zheng Y et al., Nutrients, 2023.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977BD2-F919-BC1D-3ADC-DA56180DB4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14" b="73046"/>
          <a:stretch/>
        </p:blipFill>
        <p:spPr>
          <a:xfrm>
            <a:off x="-16806" y="29412193"/>
            <a:ext cx="10304327" cy="245747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8EA32153-E403-9427-44F5-080E74FCAB97}"/>
              </a:ext>
            </a:extLst>
          </p:cNvPr>
          <p:cNvSpPr/>
          <p:nvPr/>
        </p:nvSpPr>
        <p:spPr>
          <a:xfrm>
            <a:off x="42911798" y="-30164"/>
            <a:ext cx="288840" cy="32472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1084139-3662-7487-6422-C97225177C0D}"/>
              </a:ext>
            </a:extLst>
          </p:cNvPr>
          <p:cNvSpPr/>
          <p:nvPr/>
        </p:nvSpPr>
        <p:spPr>
          <a:xfrm>
            <a:off x="42271321" y="-30164"/>
            <a:ext cx="565123" cy="32472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88C90FF-8BFB-2D8B-7425-057FE4BBCDD6}"/>
              </a:ext>
            </a:extLst>
          </p:cNvPr>
          <p:cNvSpPr/>
          <p:nvPr/>
        </p:nvSpPr>
        <p:spPr>
          <a:xfrm>
            <a:off x="41216427" y="-30156"/>
            <a:ext cx="923038" cy="32436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F34E234A-20E0-D427-FE20-5025C33AC2D8}"/>
              </a:ext>
            </a:extLst>
          </p:cNvPr>
          <p:cNvGrpSpPr/>
          <p:nvPr/>
        </p:nvGrpSpPr>
        <p:grpSpPr>
          <a:xfrm rot="10800000">
            <a:off x="29517480" y="1927066"/>
            <a:ext cx="1210989" cy="1146061"/>
            <a:chOff x="5276461" y="1010498"/>
            <a:chExt cx="341763" cy="323439"/>
          </a:xfrm>
        </p:grpSpPr>
        <p:sp>
          <p:nvSpPr>
            <p:cNvPr id="14" name="Mezza cornice 13">
              <a:extLst>
                <a:ext uri="{FF2B5EF4-FFF2-40B4-BE49-F238E27FC236}">
                  <a16:creationId xmlns:a16="http://schemas.microsoft.com/office/drawing/2014/main" id="{BC8C7B48-8C9D-F896-FB91-247C5BC0BDA4}"/>
                </a:ext>
              </a:extLst>
            </p:cNvPr>
            <p:cNvSpPr/>
            <p:nvPr/>
          </p:nvSpPr>
          <p:spPr>
            <a:xfrm>
              <a:off x="5276461" y="1010498"/>
              <a:ext cx="341631" cy="323439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  <p:sp>
          <p:nvSpPr>
            <p:cNvPr id="15" name="Mezza cornice 14">
              <a:extLst>
                <a:ext uri="{FF2B5EF4-FFF2-40B4-BE49-F238E27FC236}">
                  <a16:creationId xmlns:a16="http://schemas.microsoft.com/office/drawing/2014/main" id="{0BBFAFAE-D860-A358-1325-E8C761D5FDE1}"/>
                </a:ext>
              </a:extLst>
            </p:cNvPr>
            <p:cNvSpPr/>
            <p:nvPr/>
          </p:nvSpPr>
          <p:spPr>
            <a:xfrm>
              <a:off x="5366586" y="1089176"/>
              <a:ext cx="251638" cy="241005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</p:grp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95A1B404-7699-559C-A52D-52C1CF794B6E}"/>
              </a:ext>
            </a:extLst>
          </p:cNvPr>
          <p:cNvCxnSpPr>
            <a:cxnSpLocks/>
          </p:cNvCxnSpPr>
          <p:nvPr/>
        </p:nvCxnSpPr>
        <p:spPr>
          <a:xfrm flipV="1">
            <a:off x="1222399" y="2851928"/>
            <a:ext cx="28044000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501F6735-EC38-A9CD-312C-029E3DE6C4DE}"/>
              </a:ext>
            </a:extLst>
          </p:cNvPr>
          <p:cNvGrpSpPr/>
          <p:nvPr/>
        </p:nvGrpSpPr>
        <p:grpSpPr>
          <a:xfrm>
            <a:off x="873937" y="821057"/>
            <a:ext cx="1210989" cy="1146061"/>
            <a:chOff x="5276461" y="1010498"/>
            <a:chExt cx="341763" cy="323439"/>
          </a:xfrm>
        </p:grpSpPr>
        <p:sp>
          <p:nvSpPr>
            <p:cNvPr id="19" name="Mezza cornice 18">
              <a:extLst>
                <a:ext uri="{FF2B5EF4-FFF2-40B4-BE49-F238E27FC236}">
                  <a16:creationId xmlns:a16="http://schemas.microsoft.com/office/drawing/2014/main" id="{7FD7DADB-1841-FF8F-FEA3-44A1488F65CE}"/>
                </a:ext>
              </a:extLst>
            </p:cNvPr>
            <p:cNvSpPr/>
            <p:nvPr/>
          </p:nvSpPr>
          <p:spPr>
            <a:xfrm>
              <a:off x="5276461" y="1010498"/>
              <a:ext cx="341631" cy="323439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  <p:sp>
          <p:nvSpPr>
            <p:cNvPr id="20" name="Mezza cornice 19">
              <a:extLst>
                <a:ext uri="{FF2B5EF4-FFF2-40B4-BE49-F238E27FC236}">
                  <a16:creationId xmlns:a16="http://schemas.microsoft.com/office/drawing/2014/main" id="{AB00543C-06F4-1C74-3AC3-A78C62C87892}"/>
                </a:ext>
              </a:extLst>
            </p:cNvPr>
            <p:cNvSpPr/>
            <p:nvPr/>
          </p:nvSpPr>
          <p:spPr>
            <a:xfrm>
              <a:off x="5366586" y="1089176"/>
              <a:ext cx="251638" cy="241005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2775762A-9844-882F-0E15-40A6754E31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22" t="26500" r="2634" b="49655"/>
          <a:stretch/>
        </p:blipFill>
        <p:spPr>
          <a:xfrm>
            <a:off x="10380134" y="29695083"/>
            <a:ext cx="9866570" cy="216065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D54E4A9-B617-A8DD-8BA1-009C1678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93" t="51533" r="3759" b="25982"/>
          <a:stretch/>
        </p:blipFill>
        <p:spPr>
          <a:xfrm>
            <a:off x="20881332" y="29787268"/>
            <a:ext cx="9791246" cy="20684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C3ED32A-B4DB-5781-88AA-EDE0AE41A5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33" t="73692" r="4657" b="3824"/>
          <a:stretch/>
        </p:blipFill>
        <p:spPr>
          <a:xfrm>
            <a:off x="31485341" y="29771046"/>
            <a:ext cx="9546923" cy="20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0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riangolo isoscele 24">
            <a:extLst>
              <a:ext uri="{FF2B5EF4-FFF2-40B4-BE49-F238E27FC236}">
                <a16:creationId xmlns:a16="http://schemas.microsoft.com/office/drawing/2014/main" id="{0EA4E89E-1324-69A6-BA8E-69233DBB0129}"/>
              </a:ext>
            </a:extLst>
          </p:cNvPr>
          <p:cNvSpPr/>
          <p:nvPr/>
        </p:nvSpPr>
        <p:spPr>
          <a:xfrm rot="16200000">
            <a:off x="5313319" y="1853400"/>
            <a:ext cx="10140300" cy="14829279"/>
          </a:xfrm>
          <a:prstGeom prst="triangle">
            <a:avLst>
              <a:gd name="adj" fmla="val 47043"/>
            </a:avLst>
          </a:prstGeom>
          <a:solidFill>
            <a:srgbClr val="F7F7F7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 dirty="0"/>
          </a:p>
        </p:txBody>
      </p: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859BA5E2-9E98-BA08-DE8A-555574EE7942}"/>
              </a:ext>
            </a:extLst>
          </p:cNvPr>
          <p:cNvGrpSpPr/>
          <p:nvPr/>
        </p:nvGrpSpPr>
        <p:grpSpPr>
          <a:xfrm>
            <a:off x="305870" y="8129144"/>
            <a:ext cx="7144865" cy="18019051"/>
            <a:chOff x="245730" y="2015634"/>
            <a:chExt cx="1619476" cy="4020111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1E0DC2FE-5377-0F00-CAB3-A32039BB6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91" b="98815" l="7059" r="91765">
                          <a14:foregroundMark x1="36471" y1="4976" x2="36471" y2="4976"/>
                          <a14:foregroundMark x1="8235" y1="32701" x2="8235" y2="32701"/>
                          <a14:foregroundMark x1="91765" y1="39100" x2="91765" y2="39100"/>
                          <a14:foregroundMark x1="77059" y1="91706" x2="77059" y2="91706"/>
                          <a14:foregroundMark x1="76471" y1="97156" x2="76471" y2="97156"/>
                          <a14:foregroundMark x1="47059" y1="98815" x2="47059" y2="9881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5730" y="2015634"/>
              <a:ext cx="1619476" cy="4020111"/>
            </a:xfrm>
            <a:prstGeom prst="rect">
              <a:avLst/>
            </a:prstGeom>
          </p:spPr>
        </p:pic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DCE64676-FE84-6416-EBBE-60EA78E3FE4C}"/>
                </a:ext>
              </a:extLst>
            </p:cNvPr>
            <p:cNvSpPr/>
            <p:nvPr/>
          </p:nvSpPr>
          <p:spPr>
            <a:xfrm>
              <a:off x="690647" y="2156456"/>
              <a:ext cx="398785" cy="3858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/>
            </a:p>
          </p:txBody>
        </p:sp>
        <p:grpSp>
          <p:nvGrpSpPr>
            <p:cNvPr id="52" name="Gruppo 51">
              <a:extLst>
                <a:ext uri="{FF2B5EF4-FFF2-40B4-BE49-F238E27FC236}">
                  <a16:creationId xmlns:a16="http://schemas.microsoft.com/office/drawing/2014/main" id="{AA469B3D-020E-9FF1-F0C0-012932ABFE1B}"/>
                </a:ext>
              </a:extLst>
            </p:cNvPr>
            <p:cNvGrpSpPr/>
            <p:nvPr/>
          </p:nvGrpSpPr>
          <p:grpSpPr>
            <a:xfrm>
              <a:off x="788092" y="3442476"/>
              <a:ext cx="716201" cy="702412"/>
              <a:chOff x="788092" y="3288238"/>
              <a:chExt cx="716201" cy="702412"/>
            </a:xfrm>
          </p:grpSpPr>
          <p:sp>
            <p:nvSpPr>
              <p:cNvPr id="16" name="Ovale 15">
                <a:extLst>
                  <a:ext uri="{FF2B5EF4-FFF2-40B4-BE49-F238E27FC236}">
                    <a16:creationId xmlns:a16="http://schemas.microsoft.com/office/drawing/2014/main" id="{872460CC-191C-3F22-6EF0-6F1A5D3CB96E}"/>
                  </a:ext>
                </a:extLst>
              </p:cNvPr>
              <p:cNvSpPr/>
              <p:nvPr/>
            </p:nvSpPr>
            <p:spPr>
              <a:xfrm>
                <a:off x="788092" y="3288238"/>
                <a:ext cx="716201" cy="70241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 dirty="0"/>
              </a:p>
            </p:txBody>
          </p:sp>
          <p:pic>
            <p:nvPicPr>
              <p:cNvPr id="18" name="Immagine 17">
                <a:extLst>
                  <a:ext uri="{FF2B5EF4-FFF2-40B4-BE49-F238E27FC236}">
                    <a16:creationId xmlns:a16="http://schemas.microsoft.com/office/drawing/2014/main" id="{2DAB97E2-522F-31E8-A0FE-F7EBF630EE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57" b="89610" l="8743" r="89617">
                            <a14:foregroundMark x1="8743" y1="27273" x2="8743" y2="27273"/>
                            <a14:foregroundMark x1="80328" y1="32468" x2="80328" y2="3246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01481" y="3337953"/>
                <a:ext cx="478946" cy="604571"/>
              </a:xfrm>
              <a:prstGeom prst="rect">
                <a:avLst/>
              </a:prstGeom>
            </p:spPr>
          </p:pic>
        </p:grpSp>
        <p:sp>
          <p:nvSpPr>
            <p:cNvPr id="62" name="Figura a mano libera: forma 61">
              <a:extLst>
                <a:ext uri="{FF2B5EF4-FFF2-40B4-BE49-F238E27FC236}">
                  <a16:creationId xmlns:a16="http://schemas.microsoft.com/office/drawing/2014/main" id="{CF87AAC6-1EA7-AE2F-6F93-C01AF86FA736}"/>
                </a:ext>
              </a:extLst>
            </p:cNvPr>
            <p:cNvSpPr/>
            <p:nvPr/>
          </p:nvSpPr>
          <p:spPr>
            <a:xfrm>
              <a:off x="849324" y="2545013"/>
              <a:ext cx="246051" cy="933450"/>
            </a:xfrm>
            <a:custGeom>
              <a:avLst/>
              <a:gdLst>
                <a:gd name="connsiteX0" fmla="*/ 74601 w 246051"/>
                <a:gd name="connsiteY0" fmla="*/ 0 h 933450"/>
                <a:gd name="connsiteX1" fmla="*/ 7926 w 246051"/>
                <a:gd name="connsiteY1" fmla="*/ 323850 h 933450"/>
                <a:gd name="connsiteX2" fmla="*/ 236526 w 246051"/>
                <a:gd name="connsiteY2" fmla="*/ 381000 h 933450"/>
                <a:gd name="connsiteX3" fmla="*/ 7926 w 246051"/>
                <a:gd name="connsiteY3" fmla="*/ 628650 h 933450"/>
                <a:gd name="connsiteX4" fmla="*/ 150801 w 246051"/>
                <a:gd name="connsiteY4" fmla="*/ 704850 h 933450"/>
                <a:gd name="connsiteX5" fmla="*/ 246051 w 246051"/>
                <a:gd name="connsiteY5" fmla="*/ 933450 h 933450"/>
                <a:gd name="connsiteX6" fmla="*/ 246051 w 246051"/>
                <a:gd name="connsiteY6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051" h="933450">
                  <a:moveTo>
                    <a:pt x="74601" y="0"/>
                  </a:moveTo>
                  <a:cubicBezTo>
                    <a:pt x="27770" y="130175"/>
                    <a:pt x="-19061" y="260350"/>
                    <a:pt x="7926" y="323850"/>
                  </a:cubicBezTo>
                  <a:cubicBezTo>
                    <a:pt x="34913" y="387350"/>
                    <a:pt x="236526" y="330200"/>
                    <a:pt x="236526" y="381000"/>
                  </a:cubicBezTo>
                  <a:cubicBezTo>
                    <a:pt x="236526" y="431800"/>
                    <a:pt x="22213" y="574675"/>
                    <a:pt x="7926" y="628650"/>
                  </a:cubicBezTo>
                  <a:cubicBezTo>
                    <a:pt x="-6362" y="682625"/>
                    <a:pt x="111114" y="654050"/>
                    <a:pt x="150801" y="704850"/>
                  </a:cubicBezTo>
                  <a:cubicBezTo>
                    <a:pt x="190488" y="755650"/>
                    <a:pt x="246051" y="933450"/>
                    <a:pt x="246051" y="933450"/>
                  </a:cubicBezTo>
                  <a:lnTo>
                    <a:pt x="246051" y="93345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/>
            </a:p>
          </p:txBody>
        </p:sp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4A82CA09-ABE3-4829-3321-DBF34EAA8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54" b="97853" l="722" r="100000">
                          <a14:foregroundMark x1="47292" y1="21166" x2="47292" y2="211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5551" y="2193204"/>
              <a:ext cx="275964" cy="324781"/>
            </a:xfrm>
            <a:prstGeom prst="rect">
              <a:avLst/>
            </a:prstGeom>
          </p:spPr>
        </p:pic>
      </p:grpSp>
      <p:sp>
        <p:nvSpPr>
          <p:cNvPr id="68" name="TextBox 9">
            <a:extLst>
              <a:ext uri="{FF2B5EF4-FFF2-40B4-BE49-F238E27FC236}">
                <a16:creationId xmlns:a16="http://schemas.microsoft.com/office/drawing/2014/main" id="{D4040991-37A9-6E2C-A58D-586D6D47CAF7}"/>
              </a:ext>
            </a:extLst>
          </p:cNvPr>
          <p:cNvSpPr txBox="1"/>
          <p:nvPr/>
        </p:nvSpPr>
        <p:spPr>
          <a:xfrm>
            <a:off x="17361274" y="29771380"/>
            <a:ext cx="19701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 of gut dysbiosis on AD. </a:t>
            </a:r>
          </a:p>
          <a:p>
            <a:pPr algn="ctr"/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</a:t>
            </a:r>
            <a:r>
              <a:rPr lang="it-IT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Liu S et al. Mol Neurobiol. 2020. 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37D38DCF-8696-B8F5-224A-24601176CBB6}"/>
              </a:ext>
            </a:extLst>
          </p:cNvPr>
          <p:cNvGrpSpPr/>
          <p:nvPr/>
        </p:nvGrpSpPr>
        <p:grpSpPr>
          <a:xfrm>
            <a:off x="17798108" y="4242057"/>
            <a:ext cx="19938128" cy="25155235"/>
            <a:chOff x="3911191" y="758681"/>
            <a:chExt cx="5044955" cy="6086408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1AE7617-36B7-0757-3CC7-518EAB37D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4811"/>
            <a:stretch/>
          </p:blipFill>
          <p:spPr>
            <a:xfrm>
              <a:off x="3911191" y="758681"/>
              <a:ext cx="5044955" cy="6086408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8F9C76D2-3D6B-72F3-9B7C-F4D745FCD086}"/>
                </a:ext>
              </a:extLst>
            </p:cNvPr>
            <p:cNvSpPr/>
            <p:nvPr/>
          </p:nvSpPr>
          <p:spPr>
            <a:xfrm>
              <a:off x="4452367" y="6013755"/>
              <a:ext cx="384037" cy="21544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/>
            </a:p>
          </p:txBody>
        </p:sp>
      </p:grpSp>
      <p:sp>
        <p:nvSpPr>
          <p:cNvPr id="6" name="Ovale 5">
            <a:extLst>
              <a:ext uri="{FF2B5EF4-FFF2-40B4-BE49-F238E27FC236}">
                <a16:creationId xmlns:a16="http://schemas.microsoft.com/office/drawing/2014/main" id="{8BAC362F-DA90-D08B-AC18-E0667A017121}"/>
              </a:ext>
            </a:extLst>
          </p:cNvPr>
          <p:cNvSpPr/>
          <p:nvPr/>
        </p:nvSpPr>
        <p:spPr>
          <a:xfrm>
            <a:off x="18757201" y="15003492"/>
            <a:ext cx="2697435" cy="8904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CE054607-1A4D-B10D-6F32-E8ABE0F8541E}"/>
              </a:ext>
            </a:extLst>
          </p:cNvPr>
          <p:cNvSpPr/>
          <p:nvPr/>
        </p:nvSpPr>
        <p:spPr>
          <a:xfrm>
            <a:off x="23522054" y="16889286"/>
            <a:ext cx="3416224" cy="16527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98FF5F19-1C83-6C61-F6B3-7BDF8A04E382}"/>
              </a:ext>
            </a:extLst>
          </p:cNvPr>
          <p:cNvSpPr/>
          <p:nvPr/>
        </p:nvSpPr>
        <p:spPr>
          <a:xfrm>
            <a:off x="24993330" y="19859690"/>
            <a:ext cx="4443420" cy="187936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/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D0CE1FB0-93F6-0927-BB7C-D002F05595AB}"/>
              </a:ext>
            </a:extLst>
          </p:cNvPr>
          <p:cNvCxnSpPr>
            <a:cxnSpLocks/>
          </p:cNvCxnSpPr>
          <p:nvPr/>
        </p:nvCxnSpPr>
        <p:spPr>
          <a:xfrm>
            <a:off x="5828732" y="16264722"/>
            <a:ext cx="11969375" cy="604257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CCA570D9-3D9C-B47B-D841-B7779AC00DE3}"/>
              </a:ext>
            </a:extLst>
          </p:cNvPr>
          <p:cNvSpPr txBox="1"/>
          <p:nvPr/>
        </p:nvSpPr>
        <p:spPr>
          <a:xfrm>
            <a:off x="1488867" y="1323613"/>
            <a:ext cx="30225075" cy="140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504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Gut Dysbiosis in Alzheimer’s Disease</a:t>
            </a:r>
          </a:p>
        </p:txBody>
      </p: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A539FE92-09B6-8667-DF7D-763536B8415A}"/>
              </a:ext>
            </a:extLst>
          </p:cNvPr>
          <p:cNvCxnSpPr>
            <a:cxnSpLocks/>
          </p:cNvCxnSpPr>
          <p:nvPr/>
        </p:nvCxnSpPr>
        <p:spPr>
          <a:xfrm>
            <a:off x="1219533" y="2081132"/>
            <a:ext cx="0" cy="765366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97FBBE40-2566-538F-3AC0-A0E5A6228859}"/>
              </a:ext>
            </a:extLst>
          </p:cNvPr>
          <p:cNvGrpSpPr/>
          <p:nvPr/>
        </p:nvGrpSpPr>
        <p:grpSpPr>
          <a:xfrm rot="10800000">
            <a:off x="18966715" y="1927066"/>
            <a:ext cx="1210989" cy="1146061"/>
            <a:chOff x="5276461" y="1010498"/>
            <a:chExt cx="341763" cy="323439"/>
          </a:xfrm>
        </p:grpSpPr>
        <p:sp>
          <p:nvSpPr>
            <p:cNvPr id="57" name="Mezza cornice 56">
              <a:extLst>
                <a:ext uri="{FF2B5EF4-FFF2-40B4-BE49-F238E27FC236}">
                  <a16:creationId xmlns:a16="http://schemas.microsoft.com/office/drawing/2014/main" id="{179BC1CD-F0AA-BAE1-069A-1AE00F973800}"/>
                </a:ext>
              </a:extLst>
            </p:cNvPr>
            <p:cNvSpPr/>
            <p:nvPr/>
          </p:nvSpPr>
          <p:spPr>
            <a:xfrm>
              <a:off x="5276461" y="1010498"/>
              <a:ext cx="341631" cy="323439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  <p:sp>
          <p:nvSpPr>
            <p:cNvPr id="58" name="Mezza cornice 57">
              <a:extLst>
                <a:ext uri="{FF2B5EF4-FFF2-40B4-BE49-F238E27FC236}">
                  <a16:creationId xmlns:a16="http://schemas.microsoft.com/office/drawing/2014/main" id="{CFD4A08A-61D7-8ECA-BE30-8C5DCA0D8AAC}"/>
                </a:ext>
              </a:extLst>
            </p:cNvPr>
            <p:cNvSpPr/>
            <p:nvPr/>
          </p:nvSpPr>
          <p:spPr>
            <a:xfrm>
              <a:off x="5366586" y="1089176"/>
              <a:ext cx="251638" cy="241005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</p:grpSp>
      <p:cxnSp>
        <p:nvCxnSpPr>
          <p:cNvPr id="59" name="Connettore diritto 58">
            <a:extLst>
              <a:ext uri="{FF2B5EF4-FFF2-40B4-BE49-F238E27FC236}">
                <a16:creationId xmlns:a16="http://schemas.microsoft.com/office/drawing/2014/main" id="{6430A871-E907-8EC4-4202-D49C7E0B4288}"/>
              </a:ext>
            </a:extLst>
          </p:cNvPr>
          <p:cNvCxnSpPr>
            <a:cxnSpLocks/>
          </p:cNvCxnSpPr>
          <p:nvPr/>
        </p:nvCxnSpPr>
        <p:spPr>
          <a:xfrm flipV="1">
            <a:off x="1222399" y="2851928"/>
            <a:ext cx="17568000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FDBF4F1B-85BE-CB61-B05E-F35C3A8BB977}"/>
              </a:ext>
            </a:extLst>
          </p:cNvPr>
          <p:cNvGrpSpPr/>
          <p:nvPr/>
        </p:nvGrpSpPr>
        <p:grpSpPr>
          <a:xfrm>
            <a:off x="873937" y="821057"/>
            <a:ext cx="1210989" cy="1146061"/>
            <a:chOff x="5276461" y="1010498"/>
            <a:chExt cx="341763" cy="323439"/>
          </a:xfrm>
        </p:grpSpPr>
        <p:sp>
          <p:nvSpPr>
            <p:cNvPr id="61" name="Mezza cornice 60">
              <a:extLst>
                <a:ext uri="{FF2B5EF4-FFF2-40B4-BE49-F238E27FC236}">
                  <a16:creationId xmlns:a16="http://schemas.microsoft.com/office/drawing/2014/main" id="{4456AB8F-05EE-D844-07A9-57FF49F3A33B}"/>
                </a:ext>
              </a:extLst>
            </p:cNvPr>
            <p:cNvSpPr/>
            <p:nvPr/>
          </p:nvSpPr>
          <p:spPr>
            <a:xfrm>
              <a:off x="5276461" y="1010498"/>
              <a:ext cx="341631" cy="323439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  <p:sp>
          <p:nvSpPr>
            <p:cNvPr id="63" name="Mezza cornice 62">
              <a:extLst>
                <a:ext uri="{FF2B5EF4-FFF2-40B4-BE49-F238E27FC236}">
                  <a16:creationId xmlns:a16="http://schemas.microsoft.com/office/drawing/2014/main" id="{97C7FA09-B47B-1DD8-A3A8-4B3094A17378}"/>
                </a:ext>
              </a:extLst>
            </p:cNvPr>
            <p:cNvSpPr/>
            <p:nvPr/>
          </p:nvSpPr>
          <p:spPr>
            <a:xfrm>
              <a:off x="5366586" y="1089176"/>
              <a:ext cx="251638" cy="241005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</p:grpSp>
      <p:sp>
        <p:nvSpPr>
          <p:cNvPr id="64" name="Rettangolo 63">
            <a:extLst>
              <a:ext uri="{FF2B5EF4-FFF2-40B4-BE49-F238E27FC236}">
                <a16:creationId xmlns:a16="http://schemas.microsoft.com/office/drawing/2014/main" id="{BE8A0BB1-0ED6-1A1D-B221-7C67BD7BEF13}"/>
              </a:ext>
            </a:extLst>
          </p:cNvPr>
          <p:cNvSpPr/>
          <p:nvPr/>
        </p:nvSpPr>
        <p:spPr>
          <a:xfrm>
            <a:off x="42911798" y="-30164"/>
            <a:ext cx="288840" cy="32472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65" name="Rettangolo 64">
            <a:extLst>
              <a:ext uri="{FF2B5EF4-FFF2-40B4-BE49-F238E27FC236}">
                <a16:creationId xmlns:a16="http://schemas.microsoft.com/office/drawing/2014/main" id="{9BC4AF95-7FC3-26FD-1BD6-72EE2EB7FCBC}"/>
              </a:ext>
            </a:extLst>
          </p:cNvPr>
          <p:cNvSpPr/>
          <p:nvPr/>
        </p:nvSpPr>
        <p:spPr>
          <a:xfrm>
            <a:off x="42271321" y="-30164"/>
            <a:ext cx="565123" cy="32472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66" name="Rettangolo 65">
            <a:extLst>
              <a:ext uri="{FF2B5EF4-FFF2-40B4-BE49-F238E27FC236}">
                <a16:creationId xmlns:a16="http://schemas.microsoft.com/office/drawing/2014/main" id="{43513DCF-1A42-3583-A13D-03A27316F0AC}"/>
              </a:ext>
            </a:extLst>
          </p:cNvPr>
          <p:cNvSpPr/>
          <p:nvPr/>
        </p:nvSpPr>
        <p:spPr>
          <a:xfrm>
            <a:off x="41216427" y="-30156"/>
            <a:ext cx="923038" cy="32436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28" name="Triangolo isoscele 27">
            <a:extLst>
              <a:ext uri="{FF2B5EF4-FFF2-40B4-BE49-F238E27FC236}">
                <a16:creationId xmlns:a16="http://schemas.microsoft.com/office/drawing/2014/main" id="{95D4416B-B273-F561-259A-CCC999C333B7}"/>
              </a:ext>
            </a:extLst>
          </p:cNvPr>
          <p:cNvSpPr/>
          <p:nvPr/>
        </p:nvSpPr>
        <p:spPr>
          <a:xfrm rot="2542169">
            <a:off x="8892657" y="19292757"/>
            <a:ext cx="10069706" cy="2523375"/>
          </a:xfrm>
          <a:prstGeom prst="triangle">
            <a:avLst>
              <a:gd name="adj" fmla="val 89955"/>
            </a:avLst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3B1BDDA3-7EDF-0528-8645-8B90B22A1B74}"/>
              </a:ext>
            </a:extLst>
          </p:cNvPr>
          <p:cNvGrpSpPr/>
          <p:nvPr/>
        </p:nvGrpSpPr>
        <p:grpSpPr>
          <a:xfrm>
            <a:off x="5165948" y="16551484"/>
            <a:ext cx="13020853" cy="12780179"/>
            <a:chOff x="5165948" y="16551484"/>
            <a:chExt cx="13020853" cy="12780179"/>
          </a:xfrm>
        </p:grpSpPr>
        <p:cxnSp>
          <p:nvCxnSpPr>
            <p:cNvPr id="4" name="Connettore diritto 3">
              <a:extLst>
                <a:ext uri="{FF2B5EF4-FFF2-40B4-BE49-F238E27FC236}">
                  <a16:creationId xmlns:a16="http://schemas.microsoft.com/office/drawing/2014/main" id="{75A8115D-B503-D10A-2A85-EB54429DABED}"/>
                </a:ext>
              </a:extLst>
            </p:cNvPr>
            <p:cNvCxnSpPr>
              <a:cxnSpLocks/>
            </p:cNvCxnSpPr>
            <p:nvPr/>
          </p:nvCxnSpPr>
          <p:spPr>
            <a:xfrm>
              <a:off x="5165948" y="17457232"/>
              <a:ext cx="12614284" cy="11874431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2" name="Parallelogramma 21">
              <a:extLst>
                <a:ext uri="{FF2B5EF4-FFF2-40B4-BE49-F238E27FC236}">
                  <a16:creationId xmlns:a16="http://schemas.microsoft.com/office/drawing/2014/main" id="{C4F46149-5041-907E-E2FC-87F62DFB751D}"/>
                </a:ext>
              </a:extLst>
            </p:cNvPr>
            <p:cNvSpPr/>
            <p:nvPr/>
          </p:nvSpPr>
          <p:spPr>
            <a:xfrm rot="2598672">
              <a:off x="7990725" y="21515714"/>
              <a:ext cx="10196076" cy="2832670"/>
            </a:xfrm>
            <a:prstGeom prst="parallelogram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Triangolo isoscele 26">
              <a:extLst>
                <a:ext uri="{FF2B5EF4-FFF2-40B4-BE49-F238E27FC236}">
                  <a16:creationId xmlns:a16="http://schemas.microsoft.com/office/drawing/2014/main" id="{80CBE128-35C9-3A9E-D128-B6E4F1867867}"/>
                </a:ext>
              </a:extLst>
            </p:cNvPr>
            <p:cNvSpPr/>
            <p:nvPr/>
          </p:nvSpPr>
          <p:spPr>
            <a:xfrm rot="16200000">
              <a:off x="14436544" y="25976941"/>
              <a:ext cx="4081799" cy="2522595"/>
            </a:xfrm>
            <a:prstGeom prst="triangle">
              <a:avLst>
                <a:gd name="adj" fmla="val 59568"/>
              </a:avLst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Triangolo isoscele 28">
              <a:extLst>
                <a:ext uri="{FF2B5EF4-FFF2-40B4-BE49-F238E27FC236}">
                  <a16:creationId xmlns:a16="http://schemas.microsoft.com/office/drawing/2014/main" id="{DCDB2A13-ECB5-42DA-BEF5-E8BB0D2D4C54}"/>
                </a:ext>
              </a:extLst>
            </p:cNvPr>
            <p:cNvSpPr/>
            <p:nvPr/>
          </p:nvSpPr>
          <p:spPr>
            <a:xfrm rot="16200000">
              <a:off x="15743791" y="23236061"/>
              <a:ext cx="2932658" cy="1075119"/>
            </a:xfrm>
            <a:prstGeom prst="triangle">
              <a:avLst>
                <a:gd name="adj" fmla="val 13415"/>
              </a:avLst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Parallelogramma 29">
              <a:extLst>
                <a:ext uri="{FF2B5EF4-FFF2-40B4-BE49-F238E27FC236}">
                  <a16:creationId xmlns:a16="http://schemas.microsoft.com/office/drawing/2014/main" id="{E18508B9-5417-D1AB-0E93-8283DB4CE54D}"/>
                </a:ext>
              </a:extLst>
            </p:cNvPr>
            <p:cNvSpPr/>
            <p:nvPr/>
          </p:nvSpPr>
          <p:spPr>
            <a:xfrm rot="2591872">
              <a:off x="5190295" y="17975338"/>
              <a:ext cx="4798989" cy="1473021"/>
            </a:xfrm>
            <a:prstGeom prst="parallelogram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Parallelogramma 31">
              <a:extLst>
                <a:ext uri="{FF2B5EF4-FFF2-40B4-BE49-F238E27FC236}">
                  <a16:creationId xmlns:a16="http://schemas.microsoft.com/office/drawing/2014/main" id="{24A1DA48-75E0-03F3-1351-94F54D3C2886}"/>
                </a:ext>
              </a:extLst>
            </p:cNvPr>
            <p:cNvSpPr/>
            <p:nvPr/>
          </p:nvSpPr>
          <p:spPr>
            <a:xfrm rot="1604704">
              <a:off x="5886381" y="17753261"/>
              <a:ext cx="5203182" cy="1356783"/>
            </a:xfrm>
            <a:prstGeom prst="parallelogram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BCBFCE6A-BE64-3F33-008A-153709E8D019}"/>
                </a:ext>
              </a:extLst>
            </p:cNvPr>
            <p:cNvSpPr/>
            <p:nvPr/>
          </p:nvSpPr>
          <p:spPr>
            <a:xfrm rot="1602012">
              <a:off x="5697431" y="16551484"/>
              <a:ext cx="1172867" cy="593516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47225DAA-69E4-1570-EF75-782C22CBE812}"/>
                </a:ext>
              </a:extLst>
            </p:cNvPr>
            <p:cNvSpPr/>
            <p:nvPr/>
          </p:nvSpPr>
          <p:spPr>
            <a:xfrm rot="18531335">
              <a:off x="5205817" y="16855096"/>
              <a:ext cx="1103567" cy="552661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882F9C81-34C7-9AEB-0469-76A1B0F888A0}"/>
                </a:ext>
              </a:extLst>
            </p:cNvPr>
            <p:cNvSpPr/>
            <p:nvPr/>
          </p:nvSpPr>
          <p:spPr>
            <a:xfrm rot="2592649">
              <a:off x="5195075" y="17265209"/>
              <a:ext cx="629692" cy="419164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205848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o 22">
            <a:extLst>
              <a:ext uri="{FF2B5EF4-FFF2-40B4-BE49-F238E27FC236}">
                <a16:creationId xmlns:a16="http://schemas.microsoft.com/office/drawing/2014/main" id="{5C72125E-EA33-FB4F-8E2C-DC1873B63119}"/>
              </a:ext>
            </a:extLst>
          </p:cNvPr>
          <p:cNvGrpSpPr/>
          <p:nvPr/>
        </p:nvGrpSpPr>
        <p:grpSpPr>
          <a:xfrm>
            <a:off x="158163" y="9334301"/>
            <a:ext cx="40997191" cy="22139622"/>
            <a:chOff x="158163" y="9334301"/>
            <a:chExt cx="40997191" cy="22139622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FABF32DF-404E-A6ED-9438-AAB5F2F2E2C1}"/>
                </a:ext>
              </a:extLst>
            </p:cNvPr>
            <p:cNvGrpSpPr/>
            <p:nvPr/>
          </p:nvGrpSpPr>
          <p:grpSpPr>
            <a:xfrm>
              <a:off x="158163" y="14803291"/>
              <a:ext cx="14088654" cy="14201075"/>
              <a:chOff x="44636" y="3088212"/>
              <a:chExt cx="4199156" cy="3707204"/>
            </a:xfrm>
          </p:grpSpPr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E7C2E68B-68D9-12DF-F0ED-88F88F9D99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3020" r="21690"/>
              <a:stretch/>
            </p:blipFill>
            <p:spPr>
              <a:xfrm>
                <a:off x="44636" y="3088212"/>
                <a:ext cx="4199156" cy="3629500"/>
              </a:xfrm>
              <a:prstGeom prst="rect">
                <a:avLst/>
              </a:prstGeom>
            </p:spPr>
          </p:pic>
          <p:pic>
            <p:nvPicPr>
              <p:cNvPr id="2" name="Immagine 1">
                <a:extLst>
                  <a:ext uri="{FF2B5EF4-FFF2-40B4-BE49-F238E27FC236}">
                    <a16:creationId xmlns:a16="http://schemas.microsoft.com/office/drawing/2014/main" id="{5D4B4323-CFE9-2FF7-9E4C-272C3FAE58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84407" t="1007" r="385" b="78064"/>
              <a:stretch/>
            </p:blipFill>
            <p:spPr>
              <a:xfrm>
                <a:off x="623077" y="5955746"/>
                <a:ext cx="937635" cy="839670"/>
              </a:xfrm>
              <a:prstGeom prst="rect">
                <a:avLst/>
              </a:prstGeom>
            </p:spPr>
          </p:pic>
        </p:grpSp>
        <p:grpSp>
          <p:nvGrpSpPr>
            <p:cNvPr id="86" name="Gruppo 85">
              <a:extLst>
                <a:ext uri="{FF2B5EF4-FFF2-40B4-BE49-F238E27FC236}">
                  <a16:creationId xmlns:a16="http://schemas.microsoft.com/office/drawing/2014/main" id="{5914090E-AA15-7BED-2933-B5D4CDA10B6D}"/>
                </a:ext>
              </a:extLst>
            </p:cNvPr>
            <p:cNvGrpSpPr/>
            <p:nvPr/>
          </p:nvGrpSpPr>
          <p:grpSpPr>
            <a:xfrm>
              <a:off x="16230599" y="10575762"/>
              <a:ext cx="24924755" cy="12879014"/>
              <a:chOff x="4617236" y="1487983"/>
              <a:chExt cx="6943220" cy="3374505"/>
            </a:xfrm>
          </p:grpSpPr>
          <p:grpSp>
            <p:nvGrpSpPr>
              <p:cNvPr id="37" name="Gruppo 36">
                <a:extLst>
                  <a:ext uri="{FF2B5EF4-FFF2-40B4-BE49-F238E27FC236}">
                    <a16:creationId xmlns:a16="http://schemas.microsoft.com/office/drawing/2014/main" id="{7AB9DB09-67E8-D35E-F3C0-5B1E039B89E3}"/>
                  </a:ext>
                </a:extLst>
              </p:cNvPr>
              <p:cNvGrpSpPr/>
              <p:nvPr/>
            </p:nvGrpSpPr>
            <p:grpSpPr>
              <a:xfrm>
                <a:off x="4617236" y="1487983"/>
                <a:ext cx="6943220" cy="3374505"/>
                <a:chOff x="5028162" y="2269258"/>
                <a:chExt cx="5856961" cy="2780414"/>
              </a:xfrm>
            </p:grpSpPr>
            <p:pic>
              <p:nvPicPr>
                <p:cNvPr id="8" name="Immagine 7">
                  <a:extLst>
                    <a:ext uri="{FF2B5EF4-FFF2-40B4-BE49-F238E27FC236}">
                      <a16:creationId xmlns:a16="http://schemas.microsoft.com/office/drawing/2014/main" id="{3695D4F8-35FA-4241-24FE-C80866B7CE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4542" b="32809"/>
                <a:stretch/>
              </p:blipFill>
              <p:spPr>
                <a:xfrm>
                  <a:off x="5028162" y="2269258"/>
                  <a:ext cx="5856961" cy="2243768"/>
                </a:xfrm>
                <a:prstGeom prst="rect">
                  <a:avLst/>
                </a:prstGeom>
              </p:spPr>
            </p:pic>
            <p:sp>
              <p:nvSpPr>
                <p:cNvPr id="12" name="Rettangolo 11">
                  <a:extLst>
                    <a:ext uri="{FF2B5EF4-FFF2-40B4-BE49-F238E27FC236}">
                      <a16:creationId xmlns:a16="http://schemas.microsoft.com/office/drawing/2014/main" id="{56ED67B9-2A9C-7E37-EE1D-18873BE43EF4}"/>
                    </a:ext>
                  </a:extLst>
                </p:cNvPr>
                <p:cNvSpPr/>
                <p:nvPr/>
              </p:nvSpPr>
              <p:spPr>
                <a:xfrm>
                  <a:off x="9908275" y="4640239"/>
                  <a:ext cx="613646" cy="4094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5311"/>
                </a:p>
              </p:txBody>
            </p:sp>
          </p:grpSp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D877FE6B-3381-1BC0-9929-3423AF67287D}"/>
                  </a:ext>
                </a:extLst>
              </p:cNvPr>
              <p:cNvSpPr txBox="1"/>
              <p:nvPr/>
            </p:nvSpPr>
            <p:spPr>
              <a:xfrm>
                <a:off x="5002996" y="2690247"/>
                <a:ext cx="307135" cy="1375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HC</a:t>
                </a:r>
              </a:p>
            </p:txBody>
          </p:sp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B6848352-CD14-B083-F8E7-15445D07606E}"/>
                  </a:ext>
                </a:extLst>
              </p:cNvPr>
              <p:cNvSpPr txBox="1"/>
              <p:nvPr/>
            </p:nvSpPr>
            <p:spPr>
              <a:xfrm>
                <a:off x="5465988" y="2690582"/>
                <a:ext cx="405798" cy="1375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Amy+</a:t>
                </a:r>
              </a:p>
            </p:txBody>
          </p:sp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EB4116DF-E952-A1EC-3382-D1B92CAEC39B}"/>
                  </a:ext>
                </a:extLst>
              </p:cNvPr>
              <p:cNvSpPr txBox="1"/>
              <p:nvPr/>
            </p:nvSpPr>
            <p:spPr>
              <a:xfrm>
                <a:off x="5982803" y="2690247"/>
                <a:ext cx="405798" cy="1375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Amy-</a:t>
                </a:r>
              </a:p>
            </p:txBody>
          </p:sp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E3A68FEE-EAA9-7EC5-56C6-6A592A31B394}"/>
                  </a:ext>
                </a:extLst>
              </p:cNvPr>
              <p:cNvSpPr txBox="1"/>
              <p:nvPr/>
            </p:nvSpPr>
            <p:spPr>
              <a:xfrm>
                <a:off x="6710271" y="2698490"/>
                <a:ext cx="307135" cy="1375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HC</a:t>
                </a:r>
              </a:p>
            </p:txBody>
          </p:sp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D39DEA46-E16A-5934-3F31-CFBDA34EBAF6}"/>
                  </a:ext>
                </a:extLst>
              </p:cNvPr>
              <p:cNvSpPr txBox="1"/>
              <p:nvPr/>
            </p:nvSpPr>
            <p:spPr>
              <a:xfrm>
                <a:off x="7173263" y="2698825"/>
                <a:ext cx="405798" cy="1375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Amy+</a:t>
                </a:r>
              </a:p>
            </p:txBody>
          </p:sp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A7A80CA1-4C87-C82F-1A42-63023C6238C6}"/>
                  </a:ext>
                </a:extLst>
              </p:cNvPr>
              <p:cNvSpPr txBox="1"/>
              <p:nvPr/>
            </p:nvSpPr>
            <p:spPr>
              <a:xfrm>
                <a:off x="7690078" y="2698490"/>
                <a:ext cx="405798" cy="1375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Amy-</a:t>
                </a:r>
              </a:p>
            </p:txBody>
          </p:sp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58429518-EA18-16B5-8C27-7A01A6783E4B}"/>
                  </a:ext>
                </a:extLst>
              </p:cNvPr>
              <p:cNvSpPr txBox="1"/>
              <p:nvPr/>
            </p:nvSpPr>
            <p:spPr>
              <a:xfrm>
                <a:off x="8400253" y="2690247"/>
                <a:ext cx="307135" cy="1375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HC</a:t>
                </a:r>
              </a:p>
            </p:txBody>
          </p:sp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ADB515B7-DD05-3F72-F1BB-495A98DE64C5}"/>
                  </a:ext>
                </a:extLst>
              </p:cNvPr>
              <p:cNvSpPr txBox="1"/>
              <p:nvPr/>
            </p:nvSpPr>
            <p:spPr>
              <a:xfrm>
                <a:off x="8853719" y="2690582"/>
                <a:ext cx="405798" cy="1375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Amy+</a:t>
                </a:r>
              </a:p>
            </p:txBody>
          </p:sp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F360CBE1-2E03-651C-F140-47642A10DD5F}"/>
                  </a:ext>
                </a:extLst>
              </p:cNvPr>
              <p:cNvSpPr txBox="1"/>
              <p:nvPr/>
            </p:nvSpPr>
            <p:spPr>
              <a:xfrm>
                <a:off x="9370534" y="2690247"/>
                <a:ext cx="405798" cy="1375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Amy-</a:t>
                </a:r>
              </a:p>
            </p:txBody>
          </p:sp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BAC53D1B-43E1-6788-7655-DE2CC4EED0A3}"/>
                  </a:ext>
                </a:extLst>
              </p:cNvPr>
              <p:cNvSpPr txBox="1"/>
              <p:nvPr/>
            </p:nvSpPr>
            <p:spPr>
              <a:xfrm>
                <a:off x="10141233" y="2698490"/>
                <a:ext cx="307135" cy="1375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HC</a:t>
                </a:r>
              </a:p>
            </p:txBody>
          </p:sp>
          <p:sp>
            <p:nvSpPr>
              <p:cNvPr id="57" name="CasellaDiTesto 56">
                <a:extLst>
                  <a:ext uri="{FF2B5EF4-FFF2-40B4-BE49-F238E27FC236}">
                    <a16:creationId xmlns:a16="http://schemas.microsoft.com/office/drawing/2014/main" id="{CB4A084E-1025-6B80-614D-CD8F0DC911FA}"/>
                  </a:ext>
                </a:extLst>
              </p:cNvPr>
              <p:cNvSpPr txBox="1"/>
              <p:nvPr/>
            </p:nvSpPr>
            <p:spPr>
              <a:xfrm>
                <a:off x="10594699" y="2698825"/>
                <a:ext cx="405798" cy="1375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Amy+</a:t>
                </a:r>
              </a:p>
            </p:txBody>
          </p:sp>
          <p:sp>
            <p:nvSpPr>
              <p:cNvPr id="58" name="CasellaDiTesto 57">
                <a:extLst>
                  <a:ext uri="{FF2B5EF4-FFF2-40B4-BE49-F238E27FC236}">
                    <a16:creationId xmlns:a16="http://schemas.microsoft.com/office/drawing/2014/main" id="{D641A4B0-8F0F-C0EF-7F7E-CD2666F4B258}"/>
                  </a:ext>
                </a:extLst>
              </p:cNvPr>
              <p:cNvSpPr txBox="1"/>
              <p:nvPr/>
            </p:nvSpPr>
            <p:spPr>
              <a:xfrm>
                <a:off x="11111514" y="2698490"/>
                <a:ext cx="405798" cy="1375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Amy-</a:t>
                </a:r>
              </a:p>
            </p:txBody>
          </p:sp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87066201-F153-6F4E-1D39-00E41A07FBB3}"/>
                  </a:ext>
                </a:extLst>
              </p:cNvPr>
              <p:cNvSpPr txBox="1"/>
              <p:nvPr/>
            </p:nvSpPr>
            <p:spPr>
              <a:xfrm>
                <a:off x="10122181" y="4018590"/>
                <a:ext cx="307135" cy="1375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HC</a:t>
                </a:r>
              </a:p>
            </p:txBody>
          </p:sp>
          <p:sp>
            <p:nvSpPr>
              <p:cNvPr id="60" name="CasellaDiTesto 59">
                <a:extLst>
                  <a:ext uri="{FF2B5EF4-FFF2-40B4-BE49-F238E27FC236}">
                    <a16:creationId xmlns:a16="http://schemas.microsoft.com/office/drawing/2014/main" id="{5E776167-A4CA-C827-6A4A-08C9E17D7D14}"/>
                  </a:ext>
                </a:extLst>
              </p:cNvPr>
              <p:cNvSpPr txBox="1"/>
              <p:nvPr/>
            </p:nvSpPr>
            <p:spPr>
              <a:xfrm>
                <a:off x="10589936" y="4018925"/>
                <a:ext cx="405798" cy="1375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Amy+</a:t>
                </a:r>
              </a:p>
            </p:txBody>
          </p:sp>
          <p:sp>
            <p:nvSpPr>
              <p:cNvPr id="61" name="CasellaDiTesto 60">
                <a:extLst>
                  <a:ext uri="{FF2B5EF4-FFF2-40B4-BE49-F238E27FC236}">
                    <a16:creationId xmlns:a16="http://schemas.microsoft.com/office/drawing/2014/main" id="{E38E94EF-A11A-A02C-F927-27994FD2FAB5}"/>
                  </a:ext>
                </a:extLst>
              </p:cNvPr>
              <p:cNvSpPr txBox="1"/>
              <p:nvPr/>
            </p:nvSpPr>
            <p:spPr>
              <a:xfrm>
                <a:off x="11106751" y="4018590"/>
                <a:ext cx="405798" cy="1375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Amy-</a:t>
                </a:r>
              </a:p>
            </p:txBody>
          </p:sp>
          <p:sp>
            <p:nvSpPr>
              <p:cNvPr id="62" name="CasellaDiTesto 61">
                <a:extLst>
                  <a:ext uri="{FF2B5EF4-FFF2-40B4-BE49-F238E27FC236}">
                    <a16:creationId xmlns:a16="http://schemas.microsoft.com/office/drawing/2014/main" id="{98C3683C-E477-DE34-A9EF-96EED1035C9D}"/>
                  </a:ext>
                </a:extLst>
              </p:cNvPr>
              <p:cNvSpPr txBox="1"/>
              <p:nvPr/>
            </p:nvSpPr>
            <p:spPr>
              <a:xfrm>
                <a:off x="8417432" y="4015970"/>
                <a:ext cx="307135" cy="1375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HC</a:t>
                </a:r>
              </a:p>
            </p:txBody>
          </p:sp>
          <p:sp>
            <p:nvSpPr>
              <p:cNvPr id="63" name="CasellaDiTesto 62">
                <a:extLst>
                  <a:ext uri="{FF2B5EF4-FFF2-40B4-BE49-F238E27FC236}">
                    <a16:creationId xmlns:a16="http://schemas.microsoft.com/office/drawing/2014/main" id="{5DD2F1F5-48F6-99F6-54D9-C5F80CED67C0}"/>
                  </a:ext>
                </a:extLst>
              </p:cNvPr>
              <p:cNvSpPr txBox="1"/>
              <p:nvPr/>
            </p:nvSpPr>
            <p:spPr>
              <a:xfrm>
                <a:off x="8885187" y="4016305"/>
                <a:ext cx="405798" cy="1375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Amy+</a:t>
                </a:r>
              </a:p>
            </p:txBody>
          </p:sp>
          <p:sp>
            <p:nvSpPr>
              <p:cNvPr id="64" name="CasellaDiTesto 63">
                <a:extLst>
                  <a:ext uri="{FF2B5EF4-FFF2-40B4-BE49-F238E27FC236}">
                    <a16:creationId xmlns:a16="http://schemas.microsoft.com/office/drawing/2014/main" id="{935F82D4-198B-5622-4A9D-5B23935267F6}"/>
                  </a:ext>
                </a:extLst>
              </p:cNvPr>
              <p:cNvSpPr txBox="1"/>
              <p:nvPr/>
            </p:nvSpPr>
            <p:spPr>
              <a:xfrm>
                <a:off x="9402002" y="4015970"/>
                <a:ext cx="405798" cy="1375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Amy-</a:t>
                </a:r>
              </a:p>
            </p:txBody>
          </p:sp>
          <p:sp>
            <p:nvSpPr>
              <p:cNvPr id="65" name="CasellaDiTesto 64">
                <a:extLst>
                  <a:ext uri="{FF2B5EF4-FFF2-40B4-BE49-F238E27FC236}">
                    <a16:creationId xmlns:a16="http://schemas.microsoft.com/office/drawing/2014/main" id="{21A43BBB-40A3-9EC6-39C8-C64128FDD9A7}"/>
                  </a:ext>
                </a:extLst>
              </p:cNvPr>
              <p:cNvSpPr txBox="1"/>
              <p:nvPr/>
            </p:nvSpPr>
            <p:spPr>
              <a:xfrm>
                <a:off x="6691505" y="4018760"/>
                <a:ext cx="307135" cy="1375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HC</a:t>
                </a:r>
              </a:p>
            </p:txBody>
          </p:sp>
          <p:sp>
            <p:nvSpPr>
              <p:cNvPr id="66" name="CasellaDiTesto 65">
                <a:extLst>
                  <a:ext uri="{FF2B5EF4-FFF2-40B4-BE49-F238E27FC236}">
                    <a16:creationId xmlns:a16="http://schemas.microsoft.com/office/drawing/2014/main" id="{DDE79A22-491F-1E54-69C6-3302F3CF04F0}"/>
                  </a:ext>
                </a:extLst>
              </p:cNvPr>
              <p:cNvSpPr txBox="1"/>
              <p:nvPr/>
            </p:nvSpPr>
            <p:spPr>
              <a:xfrm>
                <a:off x="7159260" y="4019095"/>
                <a:ext cx="405798" cy="1375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Amy+</a:t>
                </a:r>
              </a:p>
            </p:txBody>
          </p:sp>
          <p:sp>
            <p:nvSpPr>
              <p:cNvPr id="67" name="CasellaDiTesto 66">
                <a:extLst>
                  <a:ext uri="{FF2B5EF4-FFF2-40B4-BE49-F238E27FC236}">
                    <a16:creationId xmlns:a16="http://schemas.microsoft.com/office/drawing/2014/main" id="{707CBF7D-2E77-D590-E9BD-B6464F7D04ED}"/>
                  </a:ext>
                </a:extLst>
              </p:cNvPr>
              <p:cNvSpPr txBox="1"/>
              <p:nvPr/>
            </p:nvSpPr>
            <p:spPr>
              <a:xfrm>
                <a:off x="7676075" y="4018760"/>
                <a:ext cx="405798" cy="1375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Amy-</a:t>
                </a:r>
              </a:p>
            </p:txBody>
          </p:sp>
          <p:sp>
            <p:nvSpPr>
              <p:cNvPr id="68" name="CasellaDiTesto 67">
                <a:extLst>
                  <a:ext uri="{FF2B5EF4-FFF2-40B4-BE49-F238E27FC236}">
                    <a16:creationId xmlns:a16="http://schemas.microsoft.com/office/drawing/2014/main" id="{07150792-002E-15F9-C61A-0D1DB63570DA}"/>
                  </a:ext>
                </a:extLst>
              </p:cNvPr>
              <p:cNvSpPr txBox="1"/>
              <p:nvPr/>
            </p:nvSpPr>
            <p:spPr>
              <a:xfrm>
                <a:off x="4987577" y="4015970"/>
                <a:ext cx="307135" cy="1375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HC</a:t>
                </a:r>
              </a:p>
            </p:txBody>
          </p:sp>
          <p:sp>
            <p:nvSpPr>
              <p:cNvPr id="69" name="CasellaDiTesto 68">
                <a:extLst>
                  <a:ext uri="{FF2B5EF4-FFF2-40B4-BE49-F238E27FC236}">
                    <a16:creationId xmlns:a16="http://schemas.microsoft.com/office/drawing/2014/main" id="{434C6432-8726-DC0C-132E-7B31CC0D89D0}"/>
                  </a:ext>
                </a:extLst>
              </p:cNvPr>
              <p:cNvSpPr txBox="1"/>
              <p:nvPr/>
            </p:nvSpPr>
            <p:spPr>
              <a:xfrm>
                <a:off x="5455332" y="4016305"/>
                <a:ext cx="405798" cy="1375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Amy+</a:t>
                </a:r>
              </a:p>
            </p:txBody>
          </p:sp>
          <p:sp>
            <p:nvSpPr>
              <p:cNvPr id="70" name="CasellaDiTesto 69">
                <a:extLst>
                  <a:ext uri="{FF2B5EF4-FFF2-40B4-BE49-F238E27FC236}">
                    <a16:creationId xmlns:a16="http://schemas.microsoft.com/office/drawing/2014/main" id="{BE34906D-28B7-8E04-0A7C-151E498246E0}"/>
                  </a:ext>
                </a:extLst>
              </p:cNvPr>
              <p:cNvSpPr txBox="1"/>
              <p:nvPr/>
            </p:nvSpPr>
            <p:spPr>
              <a:xfrm>
                <a:off x="5972147" y="4015970"/>
                <a:ext cx="405798" cy="1375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Amy-</a:t>
                </a:r>
              </a:p>
            </p:txBody>
          </p:sp>
        </p:grpSp>
        <p:grpSp>
          <p:nvGrpSpPr>
            <p:cNvPr id="87" name="Gruppo 86">
              <a:extLst>
                <a:ext uri="{FF2B5EF4-FFF2-40B4-BE49-F238E27FC236}">
                  <a16:creationId xmlns:a16="http://schemas.microsoft.com/office/drawing/2014/main" id="{3441388A-3595-35E1-FF57-F3F37275F7B3}"/>
                </a:ext>
              </a:extLst>
            </p:cNvPr>
            <p:cNvGrpSpPr/>
            <p:nvPr/>
          </p:nvGrpSpPr>
          <p:grpSpPr>
            <a:xfrm>
              <a:off x="16459199" y="23147300"/>
              <a:ext cx="24674626" cy="5314262"/>
              <a:chOff x="4600973" y="4614029"/>
              <a:chExt cx="6943220" cy="1300001"/>
            </a:xfrm>
          </p:grpSpPr>
          <p:grpSp>
            <p:nvGrpSpPr>
              <p:cNvPr id="45" name="Gruppo 44">
                <a:extLst>
                  <a:ext uri="{FF2B5EF4-FFF2-40B4-BE49-F238E27FC236}">
                    <a16:creationId xmlns:a16="http://schemas.microsoft.com/office/drawing/2014/main" id="{4290F25A-14B9-58B0-83A7-40D00C24771A}"/>
                  </a:ext>
                </a:extLst>
              </p:cNvPr>
              <p:cNvGrpSpPr/>
              <p:nvPr/>
            </p:nvGrpSpPr>
            <p:grpSpPr>
              <a:xfrm>
                <a:off x="4600973" y="4614029"/>
                <a:ext cx="6943220" cy="1267118"/>
                <a:chOff x="4658180" y="5274131"/>
                <a:chExt cx="6943220" cy="1267118"/>
              </a:xfrm>
            </p:grpSpPr>
            <p:pic>
              <p:nvPicPr>
                <p:cNvPr id="42" name="Immagine 41">
                  <a:extLst>
                    <a:ext uri="{FF2B5EF4-FFF2-40B4-BE49-F238E27FC236}">
                      <a16:creationId xmlns:a16="http://schemas.microsoft.com/office/drawing/2014/main" id="{BB30C5A7-A6F6-DD83-A2AA-829B30FCB4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72408"/>
                <a:stretch/>
              </p:blipFill>
              <p:spPr>
                <a:xfrm>
                  <a:off x="4658180" y="5341878"/>
                  <a:ext cx="6943220" cy="1199371"/>
                </a:xfrm>
                <a:prstGeom prst="rect">
                  <a:avLst/>
                </a:prstGeom>
              </p:spPr>
            </p:pic>
            <p:sp>
              <p:nvSpPr>
                <p:cNvPr id="43" name="Rettangolo 42">
                  <a:extLst>
                    <a:ext uri="{FF2B5EF4-FFF2-40B4-BE49-F238E27FC236}">
                      <a16:creationId xmlns:a16="http://schemas.microsoft.com/office/drawing/2014/main" id="{7B254174-1C68-1004-315D-474D3D59B4C7}"/>
                    </a:ext>
                  </a:extLst>
                </p:cNvPr>
                <p:cNvSpPr/>
                <p:nvPr/>
              </p:nvSpPr>
              <p:spPr>
                <a:xfrm>
                  <a:off x="10332955" y="5274131"/>
                  <a:ext cx="727456" cy="4969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5311"/>
                </a:p>
              </p:txBody>
            </p:sp>
            <p:cxnSp>
              <p:nvCxnSpPr>
                <p:cNvPr id="40" name="Connettore diritto 39">
                  <a:extLst>
                    <a:ext uri="{FF2B5EF4-FFF2-40B4-BE49-F238E27FC236}">
                      <a16:creationId xmlns:a16="http://schemas.microsoft.com/office/drawing/2014/main" id="{6CBEFF5F-23B4-4F50-C8E2-BF04F1BAC138}"/>
                    </a:ext>
                  </a:extLst>
                </p:cNvPr>
                <p:cNvCxnSpPr/>
                <p:nvPr/>
              </p:nvCxnSpPr>
              <p:spPr>
                <a:xfrm>
                  <a:off x="6459546" y="5311826"/>
                  <a:ext cx="1904455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5F439F45-0573-2ABC-77A3-6763DF8042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83243" t="70758" r="6681" b="19715"/>
              <a:stretch/>
            </p:blipFill>
            <p:spPr>
              <a:xfrm>
                <a:off x="10281603" y="5248826"/>
                <a:ext cx="887874" cy="513312"/>
              </a:xfrm>
              <a:prstGeom prst="rect">
                <a:avLst/>
              </a:prstGeom>
            </p:spPr>
          </p:pic>
          <p:sp>
            <p:nvSpPr>
              <p:cNvPr id="71" name="CasellaDiTesto 70">
                <a:extLst>
                  <a:ext uri="{FF2B5EF4-FFF2-40B4-BE49-F238E27FC236}">
                    <a16:creationId xmlns:a16="http://schemas.microsoft.com/office/drawing/2014/main" id="{676A8361-6158-A386-63C8-D325364D8ACC}"/>
                  </a:ext>
                </a:extLst>
              </p:cNvPr>
              <p:cNvSpPr txBox="1"/>
              <p:nvPr/>
            </p:nvSpPr>
            <p:spPr>
              <a:xfrm>
                <a:off x="4994908" y="5762138"/>
                <a:ext cx="307135" cy="1248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HC</a:t>
                </a:r>
              </a:p>
            </p:txBody>
          </p:sp>
          <p:sp>
            <p:nvSpPr>
              <p:cNvPr id="72" name="CasellaDiTesto 71">
                <a:extLst>
                  <a:ext uri="{FF2B5EF4-FFF2-40B4-BE49-F238E27FC236}">
                    <a16:creationId xmlns:a16="http://schemas.microsoft.com/office/drawing/2014/main" id="{5C27C0A2-131E-5593-A438-B56D52D40314}"/>
                  </a:ext>
                </a:extLst>
              </p:cNvPr>
              <p:cNvSpPr txBox="1"/>
              <p:nvPr/>
            </p:nvSpPr>
            <p:spPr>
              <a:xfrm>
                <a:off x="5462663" y="5762473"/>
                <a:ext cx="405798" cy="1248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Amy+</a:t>
                </a:r>
              </a:p>
            </p:txBody>
          </p:sp>
          <p:sp>
            <p:nvSpPr>
              <p:cNvPr id="73" name="CasellaDiTesto 72">
                <a:extLst>
                  <a:ext uri="{FF2B5EF4-FFF2-40B4-BE49-F238E27FC236}">
                    <a16:creationId xmlns:a16="http://schemas.microsoft.com/office/drawing/2014/main" id="{ED06FE66-BDF3-F07A-765A-13664E121A61}"/>
                  </a:ext>
                </a:extLst>
              </p:cNvPr>
              <p:cNvSpPr txBox="1"/>
              <p:nvPr/>
            </p:nvSpPr>
            <p:spPr>
              <a:xfrm>
                <a:off x="5979478" y="5762138"/>
                <a:ext cx="405798" cy="1248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Amy-</a:t>
                </a:r>
              </a:p>
            </p:txBody>
          </p:sp>
          <p:sp>
            <p:nvSpPr>
              <p:cNvPr id="74" name="CasellaDiTesto 73">
                <a:extLst>
                  <a:ext uri="{FF2B5EF4-FFF2-40B4-BE49-F238E27FC236}">
                    <a16:creationId xmlns:a16="http://schemas.microsoft.com/office/drawing/2014/main" id="{68B883EB-EEC9-135B-654C-DB7E6E4EEDF4}"/>
                  </a:ext>
                </a:extLst>
              </p:cNvPr>
              <p:cNvSpPr txBox="1"/>
              <p:nvPr/>
            </p:nvSpPr>
            <p:spPr>
              <a:xfrm>
                <a:off x="6664688" y="5777369"/>
                <a:ext cx="307135" cy="1248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HC</a:t>
                </a:r>
              </a:p>
            </p:txBody>
          </p:sp>
          <p:sp>
            <p:nvSpPr>
              <p:cNvPr id="75" name="CasellaDiTesto 74">
                <a:extLst>
                  <a:ext uri="{FF2B5EF4-FFF2-40B4-BE49-F238E27FC236}">
                    <a16:creationId xmlns:a16="http://schemas.microsoft.com/office/drawing/2014/main" id="{992A3D1A-BCB1-284E-29B8-D3532B254629}"/>
                  </a:ext>
                </a:extLst>
              </p:cNvPr>
              <p:cNvSpPr txBox="1"/>
              <p:nvPr/>
            </p:nvSpPr>
            <p:spPr>
              <a:xfrm>
                <a:off x="7132443" y="5777704"/>
                <a:ext cx="405798" cy="1248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Amy+</a:t>
                </a:r>
              </a:p>
            </p:txBody>
          </p:sp>
          <p:sp>
            <p:nvSpPr>
              <p:cNvPr id="76" name="CasellaDiTesto 75">
                <a:extLst>
                  <a:ext uri="{FF2B5EF4-FFF2-40B4-BE49-F238E27FC236}">
                    <a16:creationId xmlns:a16="http://schemas.microsoft.com/office/drawing/2014/main" id="{6A9AFFF5-969E-CEC4-A5A4-7378AE587D43}"/>
                  </a:ext>
                </a:extLst>
              </p:cNvPr>
              <p:cNvSpPr txBox="1"/>
              <p:nvPr/>
            </p:nvSpPr>
            <p:spPr>
              <a:xfrm>
                <a:off x="7649258" y="5777369"/>
                <a:ext cx="405798" cy="1248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Amy-</a:t>
                </a:r>
              </a:p>
            </p:txBody>
          </p:sp>
          <p:sp>
            <p:nvSpPr>
              <p:cNvPr id="77" name="CasellaDiTesto 76">
                <a:extLst>
                  <a:ext uri="{FF2B5EF4-FFF2-40B4-BE49-F238E27FC236}">
                    <a16:creationId xmlns:a16="http://schemas.microsoft.com/office/drawing/2014/main" id="{35B0EF21-2910-6288-CBBC-836574AC95A3}"/>
                  </a:ext>
                </a:extLst>
              </p:cNvPr>
              <p:cNvSpPr txBox="1"/>
              <p:nvPr/>
            </p:nvSpPr>
            <p:spPr>
              <a:xfrm>
                <a:off x="8405151" y="5788815"/>
                <a:ext cx="307135" cy="1248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HC</a:t>
                </a:r>
              </a:p>
            </p:txBody>
          </p:sp>
          <p:sp>
            <p:nvSpPr>
              <p:cNvPr id="78" name="CasellaDiTesto 77">
                <a:extLst>
                  <a:ext uri="{FF2B5EF4-FFF2-40B4-BE49-F238E27FC236}">
                    <a16:creationId xmlns:a16="http://schemas.microsoft.com/office/drawing/2014/main" id="{B1A5F41D-7733-CBE6-847D-9078F1B794C8}"/>
                  </a:ext>
                </a:extLst>
              </p:cNvPr>
              <p:cNvSpPr txBox="1"/>
              <p:nvPr/>
            </p:nvSpPr>
            <p:spPr>
              <a:xfrm>
                <a:off x="8872906" y="5789150"/>
                <a:ext cx="405798" cy="1248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Amy+</a:t>
                </a:r>
              </a:p>
            </p:txBody>
          </p:sp>
          <p:sp>
            <p:nvSpPr>
              <p:cNvPr id="79" name="CasellaDiTesto 78">
                <a:extLst>
                  <a:ext uri="{FF2B5EF4-FFF2-40B4-BE49-F238E27FC236}">
                    <a16:creationId xmlns:a16="http://schemas.microsoft.com/office/drawing/2014/main" id="{02C1BFF0-7F5F-7B4F-3324-31CCCDAEDF63}"/>
                  </a:ext>
                </a:extLst>
              </p:cNvPr>
              <p:cNvSpPr txBox="1"/>
              <p:nvPr/>
            </p:nvSpPr>
            <p:spPr>
              <a:xfrm>
                <a:off x="9389721" y="5788815"/>
                <a:ext cx="405798" cy="1248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Amy-</a:t>
                </a:r>
              </a:p>
            </p:txBody>
          </p:sp>
        </p:grpSp>
        <p:cxnSp>
          <p:nvCxnSpPr>
            <p:cNvPr id="81" name="Connettore diritto 80">
              <a:extLst>
                <a:ext uri="{FF2B5EF4-FFF2-40B4-BE49-F238E27FC236}">
                  <a16:creationId xmlns:a16="http://schemas.microsoft.com/office/drawing/2014/main" id="{D95D143D-ED6C-0469-E0CF-283BA72FBFDF}"/>
                </a:ext>
              </a:extLst>
            </p:cNvPr>
            <p:cNvCxnSpPr>
              <a:cxnSpLocks/>
            </p:cNvCxnSpPr>
            <p:nvPr/>
          </p:nvCxnSpPr>
          <p:spPr>
            <a:xfrm>
              <a:off x="25167011" y="9998067"/>
              <a:ext cx="6444000" cy="0"/>
            </a:xfrm>
            <a:prstGeom prst="line">
              <a:avLst/>
            </a:prstGeom>
            <a:ln w="1905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83" name="CasellaDiTesto 82">
              <a:extLst>
                <a:ext uri="{FF2B5EF4-FFF2-40B4-BE49-F238E27FC236}">
                  <a16:creationId xmlns:a16="http://schemas.microsoft.com/office/drawing/2014/main" id="{2A93AFBD-869A-4224-E663-2B3123EDC3E7}"/>
                </a:ext>
              </a:extLst>
            </p:cNvPr>
            <p:cNvSpPr txBox="1"/>
            <p:nvPr/>
          </p:nvSpPr>
          <p:spPr>
            <a:xfrm>
              <a:off x="21474095" y="29565708"/>
              <a:ext cx="12703966" cy="1908215"/>
            </a:xfrm>
            <a:prstGeom prst="rect">
              <a:avLst/>
            </a:prstGeom>
            <a:noFill/>
            <a:ln>
              <a:solidFill>
                <a:srgbClr val="174760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HC → cognitively </a:t>
              </a:r>
              <a:r>
                <a:rPr lang="it-IT" sz="3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healthy</a:t>
              </a:r>
              <a:r>
                <a:rPr lang="it-IT" sz="3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it-IT" sz="3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amyloid</a:t>
              </a:r>
              <a:r>
                <a:rPr lang="it-IT" sz="3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-negative controls</a:t>
              </a:r>
              <a:r>
                <a:rPr lang="en-US" sz="3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patients</a:t>
              </a:r>
              <a:endParaRPr lang="it-IT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it-IT" sz="3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Amy+ → </a:t>
              </a:r>
              <a:r>
                <a:rPr lang="en-US" sz="3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cognitively impaired amyloid-positive</a:t>
              </a:r>
            </a:p>
            <a:p>
              <a:pPr algn="ctr"/>
              <a:r>
                <a:rPr lang="it-IT" sz="3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Amy- →  </a:t>
              </a:r>
              <a:r>
                <a:rPr lang="en-US" sz="3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cognitively impaired amyloid-negative patients </a:t>
              </a:r>
              <a:endParaRPr lang="it-IT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it-IT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8" name="CasellaDiTesto 87">
              <a:extLst>
                <a:ext uri="{FF2B5EF4-FFF2-40B4-BE49-F238E27FC236}">
                  <a16:creationId xmlns:a16="http://schemas.microsoft.com/office/drawing/2014/main" id="{D08C46D7-0A6C-5544-C9F4-54DD44E7AD4C}"/>
                </a:ext>
              </a:extLst>
            </p:cNvPr>
            <p:cNvSpPr txBox="1"/>
            <p:nvPr/>
          </p:nvSpPr>
          <p:spPr>
            <a:xfrm>
              <a:off x="25177861" y="9334301"/>
              <a:ext cx="115679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Pro-inflammatory cytokines</a:t>
              </a:r>
            </a:p>
          </p:txBody>
        </p:sp>
        <p:sp>
          <p:nvSpPr>
            <p:cNvPr id="91" name="CasellaDiTesto 90">
              <a:extLst>
                <a:ext uri="{FF2B5EF4-FFF2-40B4-BE49-F238E27FC236}">
                  <a16:creationId xmlns:a16="http://schemas.microsoft.com/office/drawing/2014/main" id="{D948FED0-8316-4C31-813F-5CB5FA78F0A7}"/>
                </a:ext>
              </a:extLst>
            </p:cNvPr>
            <p:cNvSpPr txBox="1"/>
            <p:nvPr/>
          </p:nvSpPr>
          <p:spPr>
            <a:xfrm>
              <a:off x="22844078" y="22500969"/>
              <a:ext cx="115679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Anti-inflammatory cytokines</a:t>
              </a:r>
            </a:p>
          </p:txBody>
        </p:sp>
      </p:grpSp>
      <p:sp>
        <p:nvSpPr>
          <p:cNvPr id="4" name="Rettangolo 3">
            <a:extLst>
              <a:ext uri="{FF2B5EF4-FFF2-40B4-BE49-F238E27FC236}">
                <a16:creationId xmlns:a16="http://schemas.microsoft.com/office/drawing/2014/main" id="{EDFE22CF-A8C3-FBEB-DEE0-93008EC52215}"/>
              </a:ext>
            </a:extLst>
          </p:cNvPr>
          <p:cNvSpPr/>
          <p:nvPr/>
        </p:nvSpPr>
        <p:spPr>
          <a:xfrm>
            <a:off x="42911798" y="-30164"/>
            <a:ext cx="288840" cy="3250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2DF4051-ED82-DBC3-3135-5F98DDA7E960}"/>
              </a:ext>
            </a:extLst>
          </p:cNvPr>
          <p:cNvSpPr/>
          <p:nvPr/>
        </p:nvSpPr>
        <p:spPr>
          <a:xfrm>
            <a:off x="42271321" y="-30164"/>
            <a:ext cx="565123" cy="3250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9296C53-85F8-48CB-59E9-900C5DFBAF53}"/>
              </a:ext>
            </a:extLst>
          </p:cNvPr>
          <p:cNvSpPr/>
          <p:nvPr/>
        </p:nvSpPr>
        <p:spPr>
          <a:xfrm>
            <a:off x="41216427" y="-30156"/>
            <a:ext cx="923038" cy="32436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AD180AFE-947B-CAAA-1B5F-4A7BAB8C86AB}"/>
              </a:ext>
            </a:extLst>
          </p:cNvPr>
          <p:cNvCxnSpPr>
            <a:cxnSpLocks/>
          </p:cNvCxnSpPr>
          <p:nvPr/>
        </p:nvCxnSpPr>
        <p:spPr>
          <a:xfrm>
            <a:off x="1284847" y="2146446"/>
            <a:ext cx="0" cy="187200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o 9">
            <a:extLst>
              <a:ext uri="{FF2B5EF4-FFF2-40B4-BE49-F238E27FC236}">
                <a16:creationId xmlns:a16="http://schemas.microsoft.com/office/drawing/2014/main" id="{C8370105-4865-9352-9F9D-C6587D512327}"/>
              </a:ext>
            </a:extLst>
          </p:cNvPr>
          <p:cNvGrpSpPr/>
          <p:nvPr/>
        </p:nvGrpSpPr>
        <p:grpSpPr>
          <a:xfrm rot="10800000">
            <a:off x="35522163" y="3130227"/>
            <a:ext cx="1210989" cy="1146061"/>
            <a:chOff x="5276461" y="1010498"/>
            <a:chExt cx="341763" cy="323439"/>
          </a:xfrm>
        </p:grpSpPr>
        <p:sp>
          <p:nvSpPr>
            <p:cNvPr id="13" name="Mezza cornice 12">
              <a:extLst>
                <a:ext uri="{FF2B5EF4-FFF2-40B4-BE49-F238E27FC236}">
                  <a16:creationId xmlns:a16="http://schemas.microsoft.com/office/drawing/2014/main" id="{B5843CC7-13BC-E54F-DD73-603F7579DACE}"/>
                </a:ext>
              </a:extLst>
            </p:cNvPr>
            <p:cNvSpPr/>
            <p:nvPr/>
          </p:nvSpPr>
          <p:spPr>
            <a:xfrm>
              <a:off x="5276461" y="1010498"/>
              <a:ext cx="341631" cy="323439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  <p:sp>
          <p:nvSpPr>
            <p:cNvPr id="14" name="Mezza cornice 13">
              <a:extLst>
                <a:ext uri="{FF2B5EF4-FFF2-40B4-BE49-F238E27FC236}">
                  <a16:creationId xmlns:a16="http://schemas.microsoft.com/office/drawing/2014/main" id="{A692CA51-8272-C92F-F218-D8FDC05BBE45}"/>
                </a:ext>
              </a:extLst>
            </p:cNvPr>
            <p:cNvSpPr/>
            <p:nvPr/>
          </p:nvSpPr>
          <p:spPr>
            <a:xfrm>
              <a:off x="5366586" y="1089176"/>
              <a:ext cx="251638" cy="241005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</p:grp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DE5C9781-901B-290A-E7B0-1D3A22607F60}"/>
              </a:ext>
            </a:extLst>
          </p:cNvPr>
          <p:cNvCxnSpPr>
            <a:cxnSpLocks/>
          </p:cNvCxnSpPr>
          <p:nvPr/>
        </p:nvCxnSpPr>
        <p:spPr>
          <a:xfrm flipV="1">
            <a:off x="1283359" y="4017119"/>
            <a:ext cx="33840000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F122C8F4-265C-E6FC-AD86-01C72D7D1F6A}"/>
              </a:ext>
            </a:extLst>
          </p:cNvPr>
          <p:cNvGrpSpPr/>
          <p:nvPr/>
        </p:nvGrpSpPr>
        <p:grpSpPr>
          <a:xfrm>
            <a:off x="873937" y="821057"/>
            <a:ext cx="1210989" cy="1146061"/>
            <a:chOff x="5276461" y="1010498"/>
            <a:chExt cx="341763" cy="323439"/>
          </a:xfrm>
        </p:grpSpPr>
        <p:sp>
          <p:nvSpPr>
            <p:cNvPr id="17" name="Mezza cornice 16">
              <a:extLst>
                <a:ext uri="{FF2B5EF4-FFF2-40B4-BE49-F238E27FC236}">
                  <a16:creationId xmlns:a16="http://schemas.microsoft.com/office/drawing/2014/main" id="{D08A625B-DA49-8A25-CD67-A0A34C8C2A33}"/>
                </a:ext>
              </a:extLst>
            </p:cNvPr>
            <p:cNvSpPr/>
            <p:nvPr/>
          </p:nvSpPr>
          <p:spPr>
            <a:xfrm>
              <a:off x="5276461" y="1010498"/>
              <a:ext cx="341631" cy="323439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  <p:sp>
          <p:nvSpPr>
            <p:cNvPr id="18" name="Mezza cornice 17">
              <a:extLst>
                <a:ext uri="{FF2B5EF4-FFF2-40B4-BE49-F238E27FC236}">
                  <a16:creationId xmlns:a16="http://schemas.microsoft.com/office/drawing/2014/main" id="{A573FE73-807F-672B-F6AF-E916C8DE93D6}"/>
                </a:ext>
              </a:extLst>
            </p:cNvPr>
            <p:cNvSpPr/>
            <p:nvPr/>
          </p:nvSpPr>
          <p:spPr>
            <a:xfrm>
              <a:off x="5366586" y="1089176"/>
              <a:ext cx="251638" cy="241005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EA49040-5F66-A558-5D8B-C662064E9E6D}"/>
              </a:ext>
            </a:extLst>
          </p:cNvPr>
          <p:cNvSpPr txBox="1"/>
          <p:nvPr/>
        </p:nvSpPr>
        <p:spPr>
          <a:xfrm>
            <a:off x="1488868" y="1323613"/>
            <a:ext cx="38862168" cy="2709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504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Brain amyloidosis is </a:t>
            </a:r>
            <a:r>
              <a:rPr lang="en-GB" sz="8504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linked</a:t>
            </a:r>
            <a:r>
              <a:rPr lang="it-IT" sz="8504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blood and gut inflammatory signatures in cognitively impaired subjects 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1AA33567-1D20-87EA-8F3D-A795CE50FA3E}"/>
              </a:ext>
            </a:extLst>
          </p:cNvPr>
          <p:cNvGrpSpPr/>
          <p:nvPr/>
        </p:nvGrpSpPr>
        <p:grpSpPr>
          <a:xfrm>
            <a:off x="6829884" y="7027070"/>
            <a:ext cx="27582171" cy="8970128"/>
            <a:chOff x="8545720" y="5447712"/>
            <a:chExt cx="27582171" cy="8970128"/>
          </a:xfrm>
        </p:grpSpPr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D51FB498-458A-C7A4-D52F-0D41D3C1253E}"/>
                </a:ext>
              </a:extLst>
            </p:cNvPr>
            <p:cNvSpPr txBox="1"/>
            <p:nvPr/>
          </p:nvSpPr>
          <p:spPr>
            <a:xfrm>
              <a:off x="15544801" y="12848180"/>
              <a:ext cx="11889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800" dirty="0">
                  <a:solidFill>
                    <a:srgbClr val="21212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Cattaneo A et al. Neurobiol Aging. 2017. </a:t>
              </a:r>
            </a:p>
            <a:p>
              <a:r>
                <a:rPr lang="it-IT" sz="4800" dirty="0">
                  <a:solidFill>
                    <a:srgbClr val="21212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doi:10.1016/j.neurobiolaging.2016.08.019</a:t>
              </a:r>
              <a:endParaRPr lang="it-IT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C13FB989-2383-0F18-7732-478B7FEFE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45720" y="5447712"/>
              <a:ext cx="27582171" cy="7467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938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66 -0.02067 L 0.13266 -0.02062 C 0.11388 -0.01176 0.11072 -0.00955 0.09492 -0.00367 C 0.09021 -0.00201 0.08555 -0.00034 0.08088 0.00118 C 0.07676 0.0025 0.07261 0.00324 0.06857 0.00481 C 0.05012 0.01176 0.04652 0.01578 0.0291 0.01936 C 0.02289 0.02058 -0.00952 0.02171 -0.00952 0.02181 C -0.01713 0.02137 -0.02477 0.02137 -0.03234 0.02058 C -0.04395 0.01926 -0.04149 0.01764 -0.05251 0.01451 C -0.0592 0.0126 -0.06604 0.01157 -0.07269 0.00966 C -0.07776 0.00814 -0.08735 0.00294 -0.09198 0.00118 C -0.09576 -0.00029 -0.09973 -0.00073 -0.10341 -0.00245 C -0.11164 -0.00642 -0.14144 -0.02552 -0.14552 -0.02915 C -0.1496 -0.03278 -0.15364 -0.03665 -0.15779 -0.04008 C -0.16095 -0.04267 -0.16437 -0.04458 -0.16746 -0.04733 C -0.17029 -0.04988 -0.17264 -0.05316 -0.17536 -0.05581 C -0.18083 -0.06129 -0.18726 -0.06502 -0.19204 -0.07158 C -0.19487 -0.0755 -0.19653 -0.07815 -0.19991 -0.08128 C -0.21163 -0.09206 -0.19314 -0.07237 -0.20781 -0.08858 C -0.20839 -0.0902 -0.20873 -0.09211 -0.20957 -0.09344 C -0.21082 -0.0954 -0.21394 -0.09824 -0.21394 -0.09819 " pathEditMode="relative" rAng="0" ptsTypes="AAAAAAAAAAAAAAAAAAAAA">
                                      <p:cBhvr>
                                        <p:cTn id="6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30" y="-17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magine 57">
            <a:extLst>
              <a:ext uri="{FF2B5EF4-FFF2-40B4-BE49-F238E27FC236}">
                <a16:creationId xmlns:a16="http://schemas.microsoft.com/office/drawing/2014/main" id="{045416AE-5F1C-9783-49FA-1A66FACB8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398" y="4254718"/>
            <a:ext cx="22386123" cy="4305022"/>
          </a:xfrm>
          <a:prstGeom prst="rect">
            <a:avLst/>
          </a:prstGeom>
        </p:spPr>
      </p:pic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B22D2A79-6977-EECF-AB38-ACE7A0F353CC}"/>
              </a:ext>
            </a:extLst>
          </p:cNvPr>
          <p:cNvSpPr txBox="1"/>
          <p:nvPr/>
        </p:nvSpPr>
        <p:spPr>
          <a:xfrm>
            <a:off x="7461431" y="8979379"/>
            <a:ext cx="102611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rgbClr val="21212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Marizzoni M et al. Alzheimers Res Ther. 2023. doi: 10.1186/s13195-023-01218-5</a:t>
            </a:r>
          </a:p>
        </p:txBody>
      </p: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2F00A7E4-6B7A-94C0-A0F6-2497E35343DA}"/>
              </a:ext>
            </a:extLst>
          </p:cNvPr>
          <p:cNvGrpSpPr/>
          <p:nvPr/>
        </p:nvGrpSpPr>
        <p:grpSpPr>
          <a:xfrm>
            <a:off x="26375946" y="7275981"/>
            <a:ext cx="15185606" cy="17847327"/>
            <a:chOff x="7753319" y="1646035"/>
            <a:chExt cx="3868068" cy="4354852"/>
          </a:xfrm>
        </p:grpSpPr>
        <p:grpSp>
          <p:nvGrpSpPr>
            <p:cNvPr id="53" name="Gruppo 52">
              <a:extLst>
                <a:ext uri="{FF2B5EF4-FFF2-40B4-BE49-F238E27FC236}">
                  <a16:creationId xmlns:a16="http://schemas.microsoft.com/office/drawing/2014/main" id="{002FA8FF-DA00-BEA7-DAF2-919AC2316140}"/>
                </a:ext>
              </a:extLst>
            </p:cNvPr>
            <p:cNvGrpSpPr/>
            <p:nvPr/>
          </p:nvGrpSpPr>
          <p:grpSpPr>
            <a:xfrm>
              <a:off x="10230842" y="3034903"/>
              <a:ext cx="1390545" cy="1888682"/>
              <a:chOff x="10115656" y="1093378"/>
              <a:chExt cx="1390545" cy="1888682"/>
            </a:xfrm>
          </p:grpSpPr>
          <p:grpSp>
            <p:nvGrpSpPr>
              <p:cNvPr id="48" name="Gruppo 47">
                <a:extLst>
                  <a:ext uri="{FF2B5EF4-FFF2-40B4-BE49-F238E27FC236}">
                    <a16:creationId xmlns:a16="http://schemas.microsoft.com/office/drawing/2014/main" id="{113F2D83-7F66-9136-2F5C-3DC7082B54F2}"/>
                  </a:ext>
                </a:extLst>
              </p:cNvPr>
              <p:cNvGrpSpPr/>
              <p:nvPr/>
            </p:nvGrpSpPr>
            <p:grpSpPr>
              <a:xfrm>
                <a:off x="10115656" y="1093378"/>
                <a:ext cx="1300420" cy="323440"/>
                <a:chOff x="10115656" y="1271280"/>
                <a:chExt cx="1300420" cy="323440"/>
              </a:xfrm>
            </p:grpSpPr>
            <p:pic>
              <p:nvPicPr>
                <p:cNvPr id="44" name="Immagine 43">
                  <a:extLst>
                    <a:ext uri="{FF2B5EF4-FFF2-40B4-BE49-F238E27FC236}">
                      <a16:creationId xmlns:a16="http://schemas.microsoft.com/office/drawing/2014/main" id="{9C1FE34B-E316-1F45-205B-1CAAD71821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23842" b="82517"/>
                <a:stretch/>
              </p:blipFill>
              <p:spPr>
                <a:xfrm>
                  <a:off x="10331600" y="1271280"/>
                  <a:ext cx="1084476" cy="300081"/>
                </a:xfrm>
                <a:prstGeom prst="rect">
                  <a:avLst/>
                </a:prstGeom>
              </p:spPr>
            </p:pic>
            <p:sp>
              <p:nvSpPr>
                <p:cNvPr id="47" name="Rettangolo 46">
                  <a:extLst>
                    <a:ext uri="{FF2B5EF4-FFF2-40B4-BE49-F238E27FC236}">
                      <a16:creationId xmlns:a16="http://schemas.microsoft.com/office/drawing/2014/main" id="{A91A3C11-6CE5-6D34-E3F9-9757903F9BEA}"/>
                    </a:ext>
                  </a:extLst>
                </p:cNvPr>
                <p:cNvSpPr/>
                <p:nvPr/>
              </p:nvSpPr>
              <p:spPr>
                <a:xfrm>
                  <a:off x="10115656" y="1271280"/>
                  <a:ext cx="215944" cy="3234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5311"/>
                </a:p>
              </p:txBody>
            </p:sp>
          </p:grpSp>
          <p:pic>
            <p:nvPicPr>
              <p:cNvPr id="50" name="Immagine 49">
                <a:extLst>
                  <a:ext uri="{FF2B5EF4-FFF2-40B4-BE49-F238E27FC236}">
                    <a16:creationId xmlns:a16="http://schemas.microsoft.com/office/drawing/2014/main" id="{38596C62-6621-70B2-F05D-832CB9990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8677" t="16956"/>
              <a:stretch/>
            </p:blipFill>
            <p:spPr>
              <a:xfrm>
                <a:off x="10205781" y="1556700"/>
                <a:ext cx="1300420" cy="1425360"/>
              </a:xfrm>
              <a:prstGeom prst="rect">
                <a:avLst/>
              </a:prstGeom>
            </p:spPr>
          </p:pic>
        </p:grpSp>
        <p:grpSp>
          <p:nvGrpSpPr>
            <p:cNvPr id="56" name="Gruppo 55">
              <a:extLst>
                <a:ext uri="{FF2B5EF4-FFF2-40B4-BE49-F238E27FC236}">
                  <a16:creationId xmlns:a16="http://schemas.microsoft.com/office/drawing/2014/main" id="{45E64560-53E1-6A3F-63C7-57888A67137C}"/>
                </a:ext>
              </a:extLst>
            </p:cNvPr>
            <p:cNvGrpSpPr/>
            <p:nvPr/>
          </p:nvGrpSpPr>
          <p:grpSpPr>
            <a:xfrm>
              <a:off x="7767829" y="1646035"/>
              <a:ext cx="2547526" cy="4354852"/>
              <a:chOff x="108074" y="1081348"/>
              <a:chExt cx="2835691" cy="4869781"/>
            </a:xfrm>
          </p:grpSpPr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DD2139D6-15C0-619F-9FEA-3D5C4B33AD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r="65275" b="4473"/>
              <a:stretch/>
            </p:blipFill>
            <p:spPr>
              <a:xfrm>
                <a:off x="108074" y="1259250"/>
                <a:ext cx="2703551" cy="4691879"/>
              </a:xfrm>
              <a:prstGeom prst="rect">
                <a:avLst/>
              </a:prstGeom>
            </p:spPr>
          </p:pic>
          <p:sp>
            <p:nvSpPr>
              <p:cNvPr id="55" name="Rettangolo 54">
                <a:extLst>
                  <a:ext uri="{FF2B5EF4-FFF2-40B4-BE49-F238E27FC236}">
                    <a16:creationId xmlns:a16="http://schemas.microsoft.com/office/drawing/2014/main" id="{F76C87D1-BBAA-84DC-8485-9B691A1CAC75}"/>
                  </a:ext>
                </a:extLst>
              </p:cNvPr>
              <p:cNvSpPr/>
              <p:nvPr/>
            </p:nvSpPr>
            <p:spPr>
              <a:xfrm>
                <a:off x="2735219" y="1081348"/>
                <a:ext cx="208546" cy="3558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/>
              </a:p>
            </p:txBody>
          </p:sp>
        </p:grpSp>
        <p:sp>
          <p:nvSpPr>
            <p:cNvPr id="62" name="Rettangolo 61">
              <a:extLst>
                <a:ext uri="{FF2B5EF4-FFF2-40B4-BE49-F238E27FC236}">
                  <a16:creationId xmlns:a16="http://schemas.microsoft.com/office/drawing/2014/main" id="{44C31B39-FA2B-628C-A620-C600A8E6E5D0}"/>
                </a:ext>
              </a:extLst>
            </p:cNvPr>
            <p:cNvSpPr/>
            <p:nvPr/>
          </p:nvSpPr>
          <p:spPr>
            <a:xfrm>
              <a:off x="7753319" y="1805124"/>
              <a:ext cx="187353" cy="3181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/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40D9EBA4-6ADF-D2F0-6710-986EBBF30E6A}"/>
              </a:ext>
            </a:extLst>
          </p:cNvPr>
          <p:cNvSpPr/>
          <p:nvPr/>
        </p:nvSpPr>
        <p:spPr>
          <a:xfrm>
            <a:off x="42911798" y="-30164"/>
            <a:ext cx="288840" cy="3250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D93EA6B-6B4E-35D3-6770-F12F890A5225}"/>
              </a:ext>
            </a:extLst>
          </p:cNvPr>
          <p:cNvSpPr/>
          <p:nvPr/>
        </p:nvSpPr>
        <p:spPr>
          <a:xfrm>
            <a:off x="42271321" y="-30164"/>
            <a:ext cx="565123" cy="3250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C197688-BCE3-446E-DB38-96B200B17363}"/>
              </a:ext>
            </a:extLst>
          </p:cNvPr>
          <p:cNvSpPr/>
          <p:nvPr/>
        </p:nvSpPr>
        <p:spPr>
          <a:xfrm>
            <a:off x="41216427" y="-30156"/>
            <a:ext cx="923038" cy="32436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4CBBAC9-5837-40A2-8710-90FA00283FA7}"/>
              </a:ext>
            </a:extLst>
          </p:cNvPr>
          <p:cNvSpPr txBox="1"/>
          <p:nvPr/>
        </p:nvSpPr>
        <p:spPr>
          <a:xfrm>
            <a:off x="1488867" y="1323613"/>
            <a:ext cx="34207684" cy="140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504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Dysregulated gut-brain axis in patients with Alzheimer’s Disease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2BEA9A83-B67F-4BEE-AA1E-EE0D740B4D06}"/>
              </a:ext>
            </a:extLst>
          </p:cNvPr>
          <p:cNvCxnSpPr>
            <a:cxnSpLocks/>
          </p:cNvCxnSpPr>
          <p:nvPr/>
        </p:nvCxnSpPr>
        <p:spPr>
          <a:xfrm>
            <a:off x="1219533" y="2081132"/>
            <a:ext cx="0" cy="765366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974B2D3C-526A-F9D8-0A92-DFDBA81A1868}"/>
              </a:ext>
            </a:extLst>
          </p:cNvPr>
          <p:cNvGrpSpPr/>
          <p:nvPr/>
        </p:nvGrpSpPr>
        <p:grpSpPr>
          <a:xfrm rot="10800000">
            <a:off x="32073115" y="1927066"/>
            <a:ext cx="1210989" cy="1146061"/>
            <a:chOff x="5276461" y="1010498"/>
            <a:chExt cx="341763" cy="323439"/>
          </a:xfrm>
        </p:grpSpPr>
        <p:sp>
          <p:nvSpPr>
            <p:cNvPr id="19" name="Mezza cornice 18">
              <a:extLst>
                <a:ext uri="{FF2B5EF4-FFF2-40B4-BE49-F238E27FC236}">
                  <a16:creationId xmlns:a16="http://schemas.microsoft.com/office/drawing/2014/main" id="{A60FFC87-B24D-60FD-0A86-C247B2CC0DC9}"/>
                </a:ext>
              </a:extLst>
            </p:cNvPr>
            <p:cNvSpPr/>
            <p:nvPr/>
          </p:nvSpPr>
          <p:spPr>
            <a:xfrm>
              <a:off x="5276461" y="1010498"/>
              <a:ext cx="341631" cy="323439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  <p:sp>
          <p:nvSpPr>
            <p:cNvPr id="20" name="Mezza cornice 19">
              <a:extLst>
                <a:ext uri="{FF2B5EF4-FFF2-40B4-BE49-F238E27FC236}">
                  <a16:creationId xmlns:a16="http://schemas.microsoft.com/office/drawing/2014/main" id="{D32E4230-599B-8D8F-EF7F-880D379F3777}"/>
                </a:ext>
              </a:extLst>
            </p:cNvPr>
            <p:cNvSpPr/>
            <p:nvPr/>
          </p:nvSpPr>
          <p:spPr>
            <a:xfrm>
              <a:off x="5366586" y="1089176"/>
              <a:ext cx="251638" cy="241005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294FAE02-9DCA-C98E-5AA7-7E5224F7378E}"/>
              </a:ext>
            </a:extLst>
          </p:cNvPr>
          <p:cNvCxnSpPr>
            <a:cxnSpLocks/>
          </p:cNvCxnSpPr>
          <p:nvPr/>
        </p:nvCxnSpPr>
        <p:spPr>
          <a:xfrm flipV="1">
            <a:off x="1222399" y="2851928"/>
            <a:ext cx="30708000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CE0CAFEF-9FEF-CBE1-544A-28603F43403E}"/>
              </a:ext>
            </a:extLst>
          </p:cNvPr>
          <p:cNvGrpSpPr/>
          <p:nvPr/>
        </p:nvGrpSpPr>
        <p:grpSpPr>
          <a:xfrm>
            <a:off x="873937" y="821057"/>
            <a:ext cx="1210989" cy="1146061"/>
            <a:chOff x="5276461" y="1010498"/>
            <a:chExt cx="341763" cy="323439"/>
          </a:xfrm>
        </p:grpSpPr>
        <p:sp>
          <p:nvSpPr>
            <p:cNvPr id="35" name="Mezza cornice 34">
              <a:extLst>
                <a:ext uri="{FF2B5EF4-FFF2-40B4-BE49-F238E27FC236}">
                  <a16:creationId xmlns:a16="http://schemas.microsoft.com/office/drawing/2014/main" id="{1E3420F5-D8AA-A2BC-A674-F40757E756BB}"/>
                </a:ext>
              </a:extLst>
            </p:cNvPr>
            <p:cNvSpPr/>
            <p:nvPr/>
          </p:nvSpPr>
          <p:spPr>
            <a:xfrm>
              <a:off x="5276461" y="1010498"/>
              <a:ext cx="341631" cy="323439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  <p:sp>
          <p:nvSpPr>
            <p:cNvPr id="37" name="Mezza cornice 36">
              <a:extLst>
                <a:ext uri="{FF2B5EF4-FFF2-40B4-BE49-F238E27FC236}">
                  <a16:creationId xmlns:a16="http://schemas.microsoft.com/office/drawing/2014/main" id="{9C72FD65-ADF4-7A31-C2D6-A7F87F81BC4C}"/>
                </a:ext>
              </a:extLst>
            </p:cNvPr>
            <p:cNvSpPr/>
            <p:nvPr/>
          </p:nvSpPr>
          <p:spPr>
            <a:xfrm>
              <a:off x="5366586" y="1089176"/>
              <a:ext cx="251638" cy="241005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875E97A4-26D5-5021-F1D8-7CC4BFB7D82F}"/>
              </a:ext>
            </a:extLst>
          </p:cNvPr>
          <p:cNvGrpSpPr/>
          <p:nvPr/>
        </p:nvGrpSpPr>
        <p:grpSpPr>
          <a:xfrm>
            <a:off x="-31069" y="11779422"/>
            <a:ext cx="27430821" cy="18088694"/>
            <a:chOff x="-31069" y="11779422"/>
            <a:chExt cx="27430821" cy="18088694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F823D93C-D33C-2C04-928A-4CCD4BB56EC2}"/>
                </a:ext>
              </a:extLst>
            </p:cNvPr>
            <p:cNvGrpSpPr/>
            <p:nvPr/>
          </p:nvGrpSpPr>
          <p:grpSpPr>
            <a:xfrm>
              <a:off x="-31069" y="11779422"/>
              <a:ext cx="27430821" cy="18088694"/>
              <a:chOff x="163894" y="2382757"/>
              <a:chExt cx="7741473" cy="5104956"/>
            </a:xfrm>
          </p:grpSpPr>
          <p:grpSp>
            <p:nvGrpSpPr>
              <p:cNvPr id="52" name="Gruppo 51">
                <a:extLst>
                  <a:ext uri="{FF2B5EF4-FFF2-40B4-BE49-F238E27FC236}">
                    <a16:creationId xmlns:a16="http://schemas.microsoft.com/office/drawing/2014/main" id="{59B7E361-5D71-DC6F-2DF2-7F48B0F12D94}"/>
                  </a:ext>
                </a:extLst>
              </p:cNvPr>
              <p:cNvGrpSpPr/>
              <p:nvPr/>
            </p:nvGrpSpPr>
            <p:grpSpPr>
              <a:xfrm>
                <a:off x="576108" y="2382757"/>
                <a:ext cx="6735369" cy="2729568"/>
                <a:chOff x="3201120" y="1271280"/>
                <a:chExt cx="6735369" cy="2729568"/>
              </a:xfrm>
            </p:grpSpPr>
            <p:pic>
              <p:nvPicPr>
                <p:cNvPr id="40" name="Immagine 39">
                  <a:extLst>
                    <a:ext uri="{FF2B5EF4-FFF2-40B4-BE49-F238E27FC236}">
                      <a16:creationId xmlns:a16="http://schemas.microsoft.com/office/drawing/2014/main" id="{BBF448ED-7460-549B-8879-1F942CA4B2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l="22147" t="13867" r="324"/>
                <a:stretch/>
              </p:blipFill>
              <p:spPr>
                <a:xfrm>
                  <a:off x="3201120" y="2174354"/>
                  <a:ext cx="6735369" cy="1826494"/>
                </a:xfrm>
                <a:prstGeom prst="rect">
                  <a:avLst/>
                </a:prstGeom>
              </p:spPr>
            </p:pic>
            <p:pic>
              <p:nvPicPr>
                <p:cNvPr id="49" name="Immagine 48">
                  <a:extLst>
                    <a:ext uri="{FF2B5EF4-FFF2-40B4-BE49-F238E27FC236}">
                      <a16:creationId xmlns:a16="http://schemas.microsoft.com/office/drawing/2014/main" id="{D07AED71-B75F-B5E9-D8F3-DAFE21B525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l="22147" r="49723" b="82193"/>
                <a:stretch/>
              </p:blipFill>
              <p:spPr>
                <a:xfrm>
                  <a:off x="5582539" y="1900127"/>
                  <a:ext cx="2302711" cy="355804"/>
                </a:xfrm>
                <a:prstGeom prst="rect">
                  <a:avLst/>
                </a:prstGeom>
              </p:spPr>
            </p:pic>
            <p:sp>
              <p:nvSpPr>
                <p:cNvPr id="51" name="Rettangolo 50">
                  <a:extLst>
                    <a:ext uri="{FF2B5EF4-FFF2-40B4-BE49-F238E27FC236}">
                      <a16:creationId xmlns:a16="http://schemas.microsoft.com/office/drawing/2014/main" id="{E128DE6E-BC29-D42F-3F24-B118440EB5F9}"/>
                    </a:ext>
                  </a:extLst>
                </p:cNvPr>
                <p:cNvSpPr/>
                <p:nvPr/>
              </p:nvSpPr>
              <p:spPr>
                <a:xfrm>
                  <a:off x="5013521" y="1271280"/>
                  <a:ext cx="353074" cy="1617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5311"/>
                </a:p>
              </p:txBody>
            </p:sp>
          </p:grpSp>
          <p:grpSp>
            <p:nvGrpSpPr>
              <p:cNvPr id="59" name="Gruppo 58">
                <a:extLst>
                  <a:ext uri="{FF2B5EF4-FFF2-40B4-BE49-F238E27FC236}">
                    <a16:creationId xmlns:a16="http://schemas.microsoft.com/office/drawing/2014/main" id="{7BA8383A-C0D8-0323-9864-27E2C7DACEB3}"/>
                  </a:ext>
                </a:extLst>
              </p:cNvPr>
              <p:cNvGrpSpPr/>
              <p:nvPr/>
            </p:nvGrpSpPr>
            <p:grpSpPr>
              <a:xfrm>
                <a:off x="163894" y="5552906"/>
                <a:ext cx="7741473" cy="1934807"/>
                <a:chOff x="3677023" y="4424110"/>
                <a:chExt cx="7741473" cy="1934807"/>
              </a:xfrm>
            </p:grpSpPr>
            <p:pic>
              <p:nvPicPr>
                <p:cNvPr id="46" name="Immagine 45">
                  <a:extLst>
                    <a:ext uri="{FF2B5EF4-FFF2-40B4-BE49-F238E27FC236}">
                      <a16:creationId xmlns:a16="http://schemas.microsoft.com/office/drawing/2014/main" id="{DD79FF54-BAF0-F46E-23EE-9D75026368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t="18107"/>
                <a:stretch/>
              </p:blipFill>
              <p:spPr>
                <a:xfrm>
                  <a:off x="3677023" y="4829221"/>
                  <a:ext cx="7741473" cy="1529696"/>
                </a:xfrm>
                <a:prstGeom prst="rect">
                  <a:avLst/>
                </a:prstGeom>
              </p:spPr>
            </p:pic>
            <p:pic>
              <p:nvPicPr>
                <p:cNvPr id="54" name="Immagine 53">
                  <a:extLst>
                    <a:ext uri="{FF2B5EF4-FFF2-40B4-BE49-F238E27FC236}">
                      <a16:creationId xmlns:a16="http://schemas.microsoft.com/office/drawing/2014/main" id="{2041C371-ED2C-3B51-BA01-E45C3A9C76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l="4528" t="2" r="81723" b="83728"/>
                <a:stretch/>
              </p:blipFill>
              <p:spPr>
                <a:xfrm>
                  <a:off x="7009941" y="4424110"/>
                  <a:ext cx="1099523" cy="313948"/>
                </a:xfrm>
                <a:prstGeom prst="rect">
                  <a:avLst/>
                </a:prstGeom>
              </p:spPr>
            </p:pic>
          </p:grpSp>
          <p:grpSp>
            <p:nvGrpSpPr>
              <p:cNvPr id="41" name="Gruppo 40">
                <a:extLst>
                  <a:ext uri="{FF2B5EF4-FFF2-40B4-BE49-F238E27FC236}">
                    <a16:creationId xmlns:a16="http://schemas.microsoft.com/office/drawing/2014/main" id="{81955665-8832-11F6-F220-ACDCA7FF9FF7}"/>
                  </a:ext>
                </a:extLst>
              </p:cNvPr>
              <p:cNvGrpSpPr/>
              <p:nvPr/>
            </p:nvGrpSpPr>
            <p:grpSpPr>
              <a:xfrm>
                <a:off x="957595" y="5019839"/>
                <a:ext cx="6184844" cy="203197"/>
                <a:chOff x="957595" y="5224559"/>
                <a:chExt cx="6184844" cy="203197"/>
              </a:xfrm>
            </p:grpSpPr>
            <p:grpSp>
              <p:nvGrpSpPr>
                <p:cNvPr id="15" name="Gruppo 14">
                  <a:extLst>
                    <a:ext uri="{FF2B5EF4-FFF2-40B4-BE49-F238E27FC236}">
                      <a16:creationId xmlns:a16="http://schemas.microsoft.com/office/drawing/2014/main" id="{8FC72617-5040-0B6C-074F-5268434907F3}"/>
                    </a:ext>
                  </a:extLst>
                </p:cNvPr>
                <p:cNvGrpSpPr/>
                <p:nvPr/>
              </p:nvGrpSpPr>
              <p:grpSpPr>
                <a:xfrm>
                  <a:off x="1033177" y="5240394"/>
                  <a:ext cx="6109262" cy="182407"/>
                  <a:chOff x="1033177" y="5288019"/>
                  <a:chExt cx="6109262" cy="182407"/>
                </a:xfrm>
              </p:grpSpPr>
              <p:grpSp>
                <p:nvGrpSpPr>
                  <p:cNvPr id="12" name="Gruppo 11">
                    <a:extLst>
                      <a:ext uri="{FF2B5EF4-FFF2-40B4-BE49-F238E27FC236}">
                        <a16:creationId xmlns:a16="http://schemas.microsoft.com/office/drawing/2014/main" id="{B3203E44-2C8D-8B91-82FE-57959CD6AA5A}"/>
                      </a:ext>
                    </a:extLst>
                  </p:cNvPr>
                  <p:cNvGrpSpPr/>
                  <p:nvPr/>
                </p:nvGrpSpPr>
                <p:grpSpPr>
                  <a:xfrm>
                    <a:off x="1033177" y="5288019"/>
                    <a:ext cx="1583823" cy="182406"/>
                    <a:chOff x="1576102" y="5288019"/>
                    <a:chExt cx="1583823" cy="182406"/>
                  </a:xfrm>
                </p:grpSpPr>
                <p:sp>
                  <p:nvSpPr>
                    <p:cNvPr id="6" name="Ovale 5">
                      <a:extLst>
                        <a:ext uri="{FF2B5EF4-FFF2-40B4-BE49-F238E27FC236}">
                          <a16:creationId xmlns:a16="http://schemas.microsoft.com/office/drawing/2014/main" id="{C7D6606C-6A6B-4F3F-9B8B-471B8C532B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6102" y="5345933"/>
                      <a:ext cx="72000" cy="72000"/>
                    </a:xfrm>
                    <a:prstGeom prst="ellipse">
                      <a:avLst/>
                    </a:prstGeom>
                    <a:solidFill>
                      <a:srgbClr val="117FF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25311"/>
                    </a:p>
                  </p:txBody>
                </p:sp>
                <p:sp>
                  <p:nvSpPr>
                    <p:cNvPr id="9" name="CasellaDiTesto 8">
                      <a:extLst>
                        <a:ext uri="{FF2B5EF4-FFF2-40B4-BE49-F238E27FC236}">
                          <a16:creationId xmlns:a16="http://schemas.microsoft.com/office/drawing/2014/main" id="{286503EF-790F-0B86-F658-8A0803CEE82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52689" y="5288019"/>
                      <a:ext cx="1507236" cy="18240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sz="3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Cognitively unimpaired</a:t>
                      </a:r>
                    </a:p>
                  </p:txBody>
                </p:sp>
              </p:grpSp>
              <p:grpSp>
                <p:nvGrpSpPr>
                  <p:cNvPr id="13" name="Gruppo 12">
                    <a:extLst>
                      <a:ext uri="{FF2B5EF4-FFF2-40B4-BE49-F238E27FC236}">
                        <a16:creationId xmlns:a16="http://schemas.microsoft.com/office/drawing/2014/main" id="{3D0D1AAE-8B81-B6D8-CA9C-0F546D14E070}"/>
                      </a:ext>
                    </a:extLst>
                  </p:cNvPr>
                  <p:cNvGrpSpPr/>
                  <p:nvPr/>
                </p:nvGrpSpPr>
                <p:grpSpPr>
                  <a:xfrm>
                    <a:off x="2652757" y="5288019"/>
                    <a:ext cx="2659606" cy="182406"/>
                    <a:chOff x="3186157" y="5288019"/>
                    <a:chExt cx="2659606" cy="182406"/>
                  </a:xfrm>
                </p:grpSpPr>
                <p:sp>
                  <p:nvSpPr>
                    <p:cNvPr id="7" name="Ovale 6">
                      <a:extLst>
                        <a:ext uri="{FF2B5EF4-FFF2-40B4-BE49-F238E27FC236}">
                          <a16:creationId xmlns:a16="http://schemas.microsoft.com/office/drawing/2014/main" id="{5DA6EA3A-8E69-A763-E52D-37EAED07A6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86157" y="5345933"/>
                      <a:ext cx="72000" cy="72000"/>
                    </a:xfrm>
                    <a:prstGeom prst="ellipse">
                      <a:avLst/>
                    </a:prstGeom>
                    <a:solidFill>
                      <a:srgbClr val="FF860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25311"/>
                    </a:p>
                  </p:txBody>
                </p:sp>
                <p:sp>
                  <p:nvSpPr>
                    <p:cNvPr id="10" name="CasellaDiTesto 9">
                      <a:extLst>
                        <a:ext uri="{FF2B5EF4-FFF2-40B4-BE49-F238E27FC236}">
                          <a16:creationId xmlns:a16="http://schemas.microsoft.com/office/drawing/2014/main" id="{BBFD574B-CBBB-5807-ED54-C57D2BCBEE0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67315" y="5288019"/>
                      <a:ext cx="2578448" cy="18240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sz="3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Cognitively impaired not due to AD</a:t>
                      </a:r>
                    </a:p>
                  </p:txBody>
                </p:sp>
              </p:grpSp>
              <p:grpSp>
                <p:nvGrpSpPr>
                  <p:cNvPr id="14" name="Gruppo 13">
                    <a:extLst>
                      <a:ext uri="{FF2B5EF4-FFF2-40B4-BE49-F238E27FC236}">
                        <a16:creationId xmlns:a16="http://schemas.microsoft.com/office/drawing/2014/main" id="{772E5422-6790-C11C-D6E3-40B7E5BFDC15}"/>
                      </a:ext>
                    </a:extLst>
                  </p:cNvPr>
                  <p:cNvGrpSpPr/>
                  <p:nvPr/>
                </p:nvGrpSpPr>
                <p:grpSpPr>
                  <a:xfrm>
                    <a:off x="4940437" y="5288020"/>
                    <a:ext cx="2202002" cy="182406"/>
                    <a:chOff x="5483362" y="5288020"/>
                    <a:chExt cx="2202002" cy="182406"/>
                  </a:xfrm>
                </p:grpSpPr>
                <p:sp>
                  <p:nvSpPr>
                    <p:cNvPr id="8" name="Ovale 7">
                      <a:extLst>
                        <a:ext uri="{FF2B5EF4-FFF2-40B4-BE49-F238E27FC236}">
                          <a16:creationId xmlns:a16="http://schemas.microsoft.com/office/drawing/2014/main" id="{20A1D5E8-2CCC-66C0-A737-625D493142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83362" y="5345931"/>
                      <a:ext cx="72000" cy="72000"/>
                    </a:xfrm>
                    <a:prstGeom prst="ellipse">
                      <a:avLst/>
                    </a:prstGeom>
                    <a:solidFill>
                      <a:srgbClr val="FD000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25311"/>
                    </a:p>
                  </p:txBody>
                </p:sp>
                <p:sp>
                  <p:nvSpPr>
                    <p:cNvPr id="11" name="CasellaDiTesto 10">
                      <a:extLst>
                        <a:ext uri="{FF2B5EF4-FFF2-40B4-BE49-F238E27FC236}">
                          <a16:creationId xmlns:a16="http://schemas.microsoft.com/office/drawing/2014/main" id="{8AA3ED36-E6B0-515F-8EFC-269411B63E3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69326" y="5288020"/>
                      <a:ext cx="2116038" cy="18240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sz="3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Cognitively impaired due to AD</a:t>
                      </a:r>
                    </a:p>
                  </p:txBody>
                </p:sp>
              </p:grpSp>
            </p:grpSp>
            <p:sp>
              <p:nvSpPr>
                <p:cNvPr id="39" name="Rettangolo 38">
                  <a:extLst>
                    <a:ext uri="{FF2B5EF4-FFF2-40B4-BE49-F238E27FC236}">
                      <a16:creationId xmlns:a16="http://schemas.microsoft.com/office/drawing/2014/main" id="{4EA86379-5505-DFA8-4B30-26246C2A6C79}"/>
                    </a:ext>
                  </a:extLst>
                </p:cNvPr>
                <p:cNvSpPr/>
                <p:nvPr/>
              </p:nvSpPr>
              <p:spPr>
                <a:xfrm>
                  <a:off x="957595" y="5224559"/>
                  <a:ext cx="5943512" cy="203197"/>
                </a:xfrm>
                <a:prstGeom prst="rect">
                  <a:avLst/>
                </a:prstGeom>
                <a:noFill/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5311" dirty="0"/>
                </a:p>
              </p:txBody>
            </p:sp>
          </p:grpSp>
        </p:grp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7C982233-503C-C295-3F19-A1BF53B28800}"/>
                </a:ext>
              </a:extLst>
            </p:cNvPr>
            <p:cNvSpPr/>
            <p:nvPr/>
          </p:nvSpPr>
          <p:spPr>
            <a:xfrm>
              <a:off x="6621042" y="14866742"/>
              <a:ext cx="1722858" cy="1326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3" name="Ovale 22">
            <a:extLst>
              <a:ext uri="{FF2B5EF4-FFF2-40B4-BE49-F238E27FC236}">
                <a16:creationId xmlns:a16="http://schemas.microsoft.com/office/drawing/2014/main" id="{3AE75FAE-347F-931C-3E44-7BD647950A19}"/>
              </a:ext>
            </a:extLst>
          </p:cNvPr>
          <p:cNvSpPr/>
          <p:nvPr/>
        </p:nvSpPr>
        <p:spPr>
          <a:xfrm>
            <a:off x="3506313" y="30071670"/>
            <a:ext cx="255122" cy="255122"/>
          </a:xfrm>
          <a:prstGeom prst="ellipse">
            <a:avLst/>
          </a:prstGeom>
          <a:solidFill>
            <a:srgbClr val="117F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F90C88C-E467-761E-E5B6-0864894A3707}"/>
              </a:ext>
            </a:extLst>
          </p:cNvPr>
          <p:cNvSpPr txBox="1"/>
          <p:nvPr/>
        </p:nvSpPr>
        <p:spPr>
          <a:xfrm>
            <a:off x="3777688" y="29866460"/>
            <a:ext cx="5340679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Cognitively unimpaired</a:t>
            </a: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4933FEFB-71D2-1C0B-D5F4-5CE56F6FCD4B}"/>
              </a:ext>
            </a:extLst>
          </p:cNvPr>
          <p:cNvSpPr/>
          <p:nvPr/>
        </p:nvSpPr>
        <p:spPr>
          <a:xfrm>
            <a:off x="9245067" y="30071670"/>
            <a:ext cx="255122" cy="255122"/>
          </a:xfrm>
          <a:prstGeom prst="ellipse">
            <a:avLst/>
          </a:prstGeom>
          <a:solidFill>
            <a:srgbClr val="FF86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D832C06-A836-CEE2-5C64-E0E8762C35F5}"/>
              </a:ext>
            </a:extLst>
          </p:cNvPr>
          <p:cNvSpPr txBox="1"/>
          <p:nvPr/>
        </p:nvSpPr>
        <p:spPr>
          <a:xfrm>
            <a:off x="9532639" y="29866460"/>
            <a:ext cx="9136368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Cognitively impaired not due to AD</a:t>
            </a:r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396D9976-A036-3906-92B6-4C2CEE2B9C13}"/>
              </a:ext>
            </a:extLst>
          </p:cNvPr>
          <p:cNvSpPr/>
          <p:nvPr/>
        </p:nvSpPr>
        <p:spPr>
          <a:xfrm>
            <a:off x="17351139" y="30071663"/>
            <a:ext cx="255122" cy="255122"/>
          </a:xfrm>
          <a:prstGeom prst="ellipse">
            <a:avLst/>
          </a:prstGeom>
          <a:solidFill>
            <a:srgbClr val="FD00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D5A9269-EF3B-2A0D-9570-7059F299FCCD}"/>
              </a:ext>
            </a:extLst>
          </p:cNvPr>
          <p:cNvSpPr txBox="1"/>
          <p:nvPr/>
        </p:nvSpPr>
        <p:spPr>
          <a:xfrm>
            <a:off x="17655740" y="29866464"/>
            <a:ext cx="7497884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Cognitively impaired due to AD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C24F191F-0253-F815-28BB-4720A388682C}"/>
              </a:ext>
            </a:extLst>
          </p:cNvPr>
          <p:cNvSpPr/>
          <p:nvPr/>
        </p:nvSpPr>
        <p:spPr>
          <a:xfrm>
            <a:off x="3238499" y="29810351"/>
            <a:ext cx="21059999" cy="720000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 dirty="0"/>
          </a:p>
        </p:txBody>
      </p:sp>
    </p:spTree>
    <p:extLst>
      <p:ext uri="{BB962C8B-B14F-4D97-AF65-F5344CB8AC3E}">
        <p14:creationId xmlns:p14="http://schemas.microsoft.com/office/powerpoint/2010/main" val="4259338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o 23">
            <a:extLst>
              <a:ext uri="{FF2B5EF4-FFF2-40B4-BE49-F238E27FC236}">
                <a16:creationId xmlns:a16="http://schemas.microsoft.com/office/drawing/2014/main" id="{EC231711-DAB5-36D7-544A-221EDBB6BE75}"/>
              </a:ext>
            </a:extLst>
          </p:cNvPr>
          <p:cNvGrpSpPr/>
          <p:nvPr/>
        </p:nvGrpSpPr>
        <p:grpSpPr>
          <a:xfrm>
            <a:off x="7709224" y="4844948"/>
            <a:ext cx="25149228" cy="5874807"/>
            <a:chOff x="1918024" y="4921148"/>
            <a:chExt cx="25149228" cy="5874807"/>
          </a:xfrm>
        </p:grpSpPr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B6FDCF93-C21C-8E5A-FAF1-789A66C6FA75}"/>
                </a:ext>
              </a:extLst>
            </p:cNvPr>
            <p:cNvSpPr txBox="1"/>
            <p:nvPr/>
          </p:nvSpPr>
          <p:spPr>
            <a:xfrm>
              <a:off x="6425228" y="9349405"/>
              <a:ext cx="1022640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400" dirty="0">
                  <a:solidFill>
                    <a:srgbClr val="21212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Grabrucker S et al. Brain. 2023. doi:10.1093/brain/awad303</a:t>
              </a:r>
              <a:endParaRPr lang="it-IT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67A9A0BF-0BCC-1661-D04C-62B40DE88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53271"/>
            <a:stretch/>
          </p:blipFill>
          <p:spPr>
            <a:xfrm>
              <a:off x="1918024" y="4921148"/>
              <a:ext cx="25149228" cy="4554223"/>
            </a:xfrm>
            <a:prstGeom prst="rect">
              <a:avLst/>
            </a:prstGeom>
          </p:spPr>
        </p:pic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CE1EC350-F9EA-90EB-6B5B-54F2E0602167}"/>
              </a:ext>
            </a:extLst>
          </p:cNvPr>
          <p:cNvGrpSpPr/>
          <p:nvPr/>
        </p:nvGrpSpPr>
        <p:grpSpPr>
          <a:xfrm>
            <a:off x="4898858" y="12113079"/>
            <a:ext cx="28254527" cy="20029284"/>
            <a:chOff x="10347158" y="11541579"/>
            <a:chExt cx="28254527" cy="20029284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EE4EE118-1F3B-97A8-821E-377AF9BEC6D5}"/>
                </a:ext>
              </a:extLst>
            </p:cNvPr>
            <p:cNvGrpSpPr/>
            <p:nvPr/>
          </p:nvGrpSpPr>
          <p:grpSpPr>
            <a:xfrm>
              <a:off x="10347158" y="11541579"/>
              <a:ext cx="28254527" cy="20029284"/>
              <a:chOff x="4005509" y="2114410"/>
              <a:chExt cx="6888583" cy="4706265"/>
            </a:xfrm>
          </p:grpSpPr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77F90A3A-C39C-8EAC-A0E8-4287CDF86C3F}"/>
                  </a:ext>
                </a:extLst>
              </p:cNvPr>
              <p:cNvSpPr txBox="1"/>
              <p:nvPr/>
            </p:nvSpPr>
            <p:spPr>
              <a:xfrm>
                <a:off x="5023821" y="2114411"/>
                <a:ext cx="2281392" cy="2107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4252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Circulatory systemic status</a:t>
                </a:r>
              </a:p>
            </p:txBody>
          </p:sp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4A5ED0CE-81E6-DA28-D49E-DC080E7511F6}"/>
                  </a:ext>
                </a:extLst>
              </p:cNvPr>
              <p:cNvSpPr txBox="1"/>
              <p:nvPr/>
            </p:nvSpPr>
            <p:spPr>
              <a:xfrm>
                <a:off x="8791756" y="2114410"/>
                <a:ext cx="2102336" cy="2107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4252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Intestinal inflammation</a:t>
                </a:r>
              </a:p>
            </p:txBody>
          </p:sp>
          <p:grpSp>
            <p:nvGrpSpPr>
              <p:cNvPr id="9" name="Gruppo 8">
                <a:extLst>
                  <a:ext uri="{FF2B5EF4-FFF2-40B4-BE49-F238E27FC236}">
                    <a16:creationId xmlns:a16="http://schemas.microsoft.com/office/drawing/2014/main" id="{1006B356-53B7-9837-6CAF-974C6EB8EC61}"/>
                  </a:ext>
                </a:extLst>
              </p:cNvPr>
              <p:cNvGrpSpPr/>
              <p:nvPr/>
            </p:nvGrpSpPr>
            <p:grpSpPr>
              <a:xfrm>
                <a:off x="4005509" y="2470725"/>
                <a:ext cx="6888583" cy="4349950"/>
                <a:chOff x="4005509" y="2470725"/>
                <a:chExt cx="6888583" cy="4349950"/>
              </a:xfrm>
            </p:grpSpPr>
            <p:grpSp>
              <p:nvGrpSpPr>
                <p:cNvPr id="43" name="Gruppo 42">
                  <a:extLst>
                    <a:ext uri="{FF2B5EF4-FFF2-40B4-BE49-F238E27FC236}">
                      <a16:creationId xmlns:a16="http://schemas.microsoft.com/office/drawing/2014/main" id="{DD8DBF44-C158-923C-F220-CB16CAD86AC8}"/>
                    </a:ext>
                  </a:extLst>
                </p:cNvPr>
                <p:cNvGrpSpPr/>
                <p:nvPr/>
              </p:nvGrpSpPr>
              <p:grpSpPr>
                <a:xfrm>
                  <a:off x="4005509" y="2470725"/>
                  <a:ext cx="6888583" cy="4349950"/>
                  <a:chOff x="4005509" y="2470725"/>
                  <a:chExt cx="6888583" cy="4349950"/>
                </a:xfrm>
              </p:grpSpPr>
              <p:grpSp>
                <p:nvGrpSpPr>
                  <p:cNvPr id="41" name="Gruppo 40">
                    <a:extLst>
                      <a:ext uri="{FF2B5EF4-FFF2-40B4-BE49-F238E27FC236}">
                        <a16:creationId xmlns:a16="http://schemas.microsoft.com/office/drawing/2014/main" id="{03564313-51AE-893C-1353-479A5DF32426}"/>
                      </a:ext>
                    </a:extLst>
                  </p:cNvPr>
                  <p:cNvGrpSpPr/>
                  <p:nvPr/>
                </p:nvGrpSpPr>
                <p:grpSpPr>
                  <a:xfrm>
                    <a:off x="4005509" y="2470725"/>
                    <a:ext cx="6888583" cy="4349950"/>
                    <a:chOff x="4005509" y="2470725"/>
                    <a:chExt cx="6888583" cy="4349950"/>
                  </a:xfrm>
                </p:grpSpPr>
                <p:grpSp>
                  <p:nvGrpSpPr>
                    <p:cNvPr id="33" name="Gruppo 32">
                      <a:extLst>
                        <a:ext uri="{FF2B5EF4-FFF2-40B4-BE49-F238E27FC236}">
                          <a16:creationId xmlns:a16="http://schemas.microsoft.com/office/drawing/2014/main" id="{16AB4C39-CA55-6826-B543-51CCE60EBB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005509" y="2470725"/>
                      <a:ext cx="6888583" cy="4349950"/>
                      <a:chOff x="4005509" y="2470725"/>
                      <a:chExt cx="6888583" cy="4349950"/>
                    </a:xfrm>
                  </p:grpSpPr>
                  <p:pic>
                    <p:nvPicPr>
                      <p:cNvPr id="5" name="Immagine 4">
                        <a:extLst>
                          <a:ext uri="{FF2B5EF4-FFF2-40B4-BE49-F238E27FC236}">
                            <a16:creationId xmlns:a16="http://schemas.microsoft.com/office/drawing/2014/main" id="{D87C2C7C-4BCE-D7F2-E5CA-3B151FD70BA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rcRect l="37453" t="15788"/>
                      <a:stretch/>
                    </p:blipFill>
                    <p:spPr>
                      <a:xfrm>
                        <a:off x="4005509" y="2470725"/>
                        <a:ext cx="3926541" cy="389367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7" name="Immagine 6">
                        <a:extLst>
                          <a:ext uri="{FF2B5EF4-FFF2-40B4-BE49-F238E27FC236}">
                            <a16:creationId xmlns:a16="http://schemas.microsoft.com/office/drawing/2014/main" id="{5D6CBFF0-41F2-4077-AA53-A4FCC0438BA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rcRect l="105" t="90437" r="89397"/>
                      <a:stretch/>
                    </p:blipFill>
                    <p:spPr>
                      <a:xfrm>
                        <a:off x="5728347" y="6376751"/>
                        <a:ext cx="661691" cy="443924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0" name="Immagine 19">
                        <a:extLst>
                          <a:ext uri="{FF2B5EF4-FFF2-40B4-BE49-F238E27FC236}">
                            <a16:creationId xmlns:a16="http://schemas.microsoft.com/office/drawing/2014/main" id="{A1170020-0570-27A3-6C09-861DD0F27C9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rcRect l="5562" t="59597"/>
                      <a:stretch/>
                    </p:blipFill>
                    <p:spPr>
                      <a:xfrm>
                        <a:off x="8546640" y="2637456"/>
                        <a:ext cx="2347452" cy="2401242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2" name="Immagine 31">
                        <a:extLst>
                          <a:ext uri="{FF2B5EF4-FFF2-40B4-BE49-F238E27FC236}">
                            <a16:creationId xmlns:a16="http://schemas.microsoft.com/office/drawing/2014/main" id="{96167B58-1F41-553C-4592-60A52A36E2F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rcRect l="105" t="90437" r="89397"/>
                      <a:stretch/>
                    </p:blipFill>
                    <p:spPr>
                      <a:xfrm>
                        <a:off x="9389520" y="4816736"/>
                        <a:ext cx="661691" cy="443924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36" name="CasellaDiTesto 35">
                      <a:extLst>
                        <a:ext uri="{FF2B5EF4-FFF2-40B4-BE49-F238E27FC236}">
                          <a16:creationId xmlns:a16="http://schemas.microsoft.com/office/drawing/2014/main" id="{CB4B8A92-E5D0-C1D6-72A2-89C86BBAB38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778046" y="3610169"/>
                      <a:ext cx="734080" cy="14918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sz="2835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p=0.018</a:t>
                      </a:r>
                    </a:p>
                  </p:txBody>
                </p:sp>
                <p:sp>
                  <p:nvSpPr>
                    <p:cNvPr id="37" name="CasellaDiTesto 36">
                      <a:extLst>
                        <a:ext uri="{FF2B5EF4-FFF2-40B4-BE49-F238E27FC236}">
                          <a16:creationId xmlns:a16="http://schemas.microsoft.com/office/drawing/2014/main" id="{EB373DA1-DA19-FAC0-2AC0-E44A1EF7817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68498" y="3598861"/>
                      <a:ext cx="734080" cy="14918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sz="2835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p=0.003</a:t>
                      </a:r>
                    </a:p>
                  </p:txBody>
                </p:sp>
                <p:sp>
                  <p:nvSpPr>
                    <p:cNvPr id="38" name="CasellaDiTesto 37">
                      <a:extLst>
                        <a:ext uri="{FF2B5EF4-FFF2-40B4-BE49-F238E27FC236}">
                          <a16:creationId xmlns:a16="http://schemas.microsoft.com/office/drawing/2014/main" id="{91B0B67A-EFB9-5F7A-C7A4-DBB728C2221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54934" y="6161359"/>
                      <a:ext cx="734080" cy="14918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sz="2835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p=0.008</a:t>
                      </a:r>
                    </a:p>
                  </p:txBody>
                </p:sp>
                <p:sp>
                  <p:nvSpPr>
                    <p:cNvPr id="39" name="CasellaDiTesto 38">
                      <a:extLst>
                        <a:ext uri="{FF2B5EF4-FFF2-40B4-BE49-F238E27FC236}">
                          <a16:creationId xmlns:a16="http://schemas.microsoft.com/office/drawing/2014/main" id="{11D6335A-007F-DC78-8711-B6C8DB14CB0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03909" y="6161359"/>
                      <a:ext cx="734080" cy="14918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sz="2835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p&lt;0.001</a:t>
                      </a:r>
                    </a:p>
                  </p:txBody>
                </p:sp>
                <p:sp>
                  <p:nvSpPr>
                    <p:cNvPr id="40" name="CasellaDiTesto 39">
                      <a:extLst>
                        <a:ext uri="{FF2B5EF4-FFF2-40B4-BE49-F238E27FC236}">
                          <a16:creationId xmlns:a16="http://schemas.microsoft.com/office/drawing/2014/main" id="{4B070B74-30D9-4218-DB01-045A5B481E5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80584" y="6161359"/>
                      <a:ext cx="734080" cy="14918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sz="2835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p=0.006</a:t>
                      </a:r>
                    </a:p>
                  </p:txBody>
                </p:sp>
              </p:grpSp>
              <p:sp>
                <p:nvSpPr>
                  <p:cNvPr id="42" name="CasellaDiTesto 41">
                    <a:extLst>
                      <a:ext uri="{FF2B5EF4-FFF2-40B4-BE49-F238E27FC236}">
                        <a16:creationId xmlns:a16="http://schemas.microsoft.com/office/drawing/2014/main" id="{33BF4A81-3E63-555B-C60E-B40158F41AA8}"/>
                      </a:ext>
                    </a:extLst>
                  </p:cNvPr>
                  <p:cNvSpPr txBox="1"/>
                  <p:nvPr/>
                </p:nvSpPr>
                <p:spPr>
                  <a:xfrm>
                    <a:off x="9635810" y="4617940"/>
                    <a:ext cx="734080" cy="1491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2835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p=0.022</a:t>
                    </a:r>
                  </a:p>
                </p:txBody>
              </p:sp>
            </p:grpSp>
            <p:sp>
              <p:nvSpPr>
                <p:cNvPr id="4" name="Rettangolo 3">
                  <a:extLst>
                    <a:ext uri="{FF2B5EF4-FFF2-40B4-BE49-F238E27FC236}">
                      <a16:creationId xmlns:a16="http://schemas.microsoft.com/office/drawing/2014/main" id="{0D330AEB-2551-2AE0-99D4-6D63E2194B07}"/>
                    </a:ext>
                  </a:extLst>
                </p:cNvPr>
                <p:cNvSpPr/>
                <p:nvPr/>
              </p:nvSpPr>
              <p:spPr>
                <a:xfrm>
                  <a:off x="9368253" y="4883782"/>
                  <a:ext cx="682957" cy="344604"/>
                </a:xfrm>
                <a:prstGeom prst="rect">
                  <a:avLst/>
                </a:prstGeom>
                <a:noFill/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5311"/>
                </a:p>
              </p:txBody>
            </p:sp>
          </p:grpSp>
        </p:grp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2F08A66-3761-5DD0-F2C0-088796DDC176}"/>
                </a:ext>
              </a:extLst>
            </p:cNvPr>
            <p:cNvSpPr/>
            <p:nvPr/>
          </p:nvSpPr>
          <p:spPr>
            <a:xfrm>
              <a:off x="17413629" y="30095617"/>
              <a:ext cx="2419962" cy="1221056"/>
            </a:xfrm>
            <a:prstGeom prst="rect">
              <a:avLst/>
            </a:prstGeom>
            <a:noFill/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/>
            </a:p>
          </p:txBody>
        </p:sp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4CDC1507-AF0B-3293-CAEF-0993BE57CD91}"/>
              </a:ext>
            </a:extLst>
          </p:cNvPr>
          <p:cNvSpPr/>
          <p:nvPr/>
        </p:nvSpPr>
        <p:spPr>
          <a:xfrm>
            <a:off x="42911798" y="-30164"/>
            <a:ext cx="288840" cy="3250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5D2F81C-AC00-783C-6340-CF9014BD5328}"/>
              </a:ext>
            </a:extLst>
          </p:cNvPr>
          <p:cNvSpPr/>
          <p:nvPr/>
        </p:nvSpPr>
        <p:spPr>
          <a:xfrm>
            <a:off x="42271321" y="-30164"/>
            <a:ext cx="565123" cy="3250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2E966E3-516A-9D2B-1A65-46A886C0D6CA}"/>
              </a:ext>
            </a:extLst>
          </p:cNvPr>
          <p:cNvSpPr/>
          <p:nvPr/>
        </p:nvSpPr>
        <p:spPr>
          <a:xfrm>
            <a:off x="41216427" y="-30156"/>
            <a:ext cx="923038" cy="32436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D6B0AEC-D258-DE97-A14D-73044A1B2EBF}"/>
              </a:ext>
            </a:extLst>
          </p:cNvPr>
          <p:cNvSpPr txBox="1"/>
          <p:nvPr/>
        </p:nvSpPr>
        <p:spPr>
          <a:xfrm>
            <a:off x="1488867" y="1323613"/>
            <a:ext cx="34126183" cy="2709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504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Peripheral and intestinal pro-inflammatory signature in patients with Alzheimer’s Disease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6D86621A-0C20-8F1C-4E4C-25BB40FE6DC7}"/>
              </a:ext>
            </a:extLst>
          </p:cNvPr>
          <p:cNvCxnSpPr>
            <a:cxnSpLocks/>
          </p:cNvCxnSpPr>
          <p:nvPr/>
        </p:nvCxnSpPr>
        <p:spPr>
          <a:xfrm>
            <a:off x="1219533" y="2081132"/>
            <a:ext cx="0" cy="183600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873F515E-25C0-A72D-30BE-3E2F6C941E47}"/>
              </a:ext>
            </a:extLst>
          </p:cNvPr>
          <p:cNvGrpSpPr/>
          <p:nvPr/>
        </p:nvGrpSpPr>
        <p:grpSpPr>
          <a:xfrm rot="10800000">
            <a:off x="33950044" y="3082096"/>
            <a:ext cx="1210989" cy="1146061"/>
            <a:chOff x="5276461" y="1010498"/>
            <a:chExt cx="341763" cy="323439"/>
          </a:xfrm>
        </p:grpSpPr>
        <p:sp>
          <p:nvSpPr>
            <p:cNvPr id="16" name="Mezza cornice 15">
              <a:extLst>
                <a:ext uri="{FF2B5EF4-FFF2-40B4-BE49-F238E27FC236}">
                  <a16:creationId xmlns:a16="http://schemas.microsoft.com/office/drawing/2014/main" id="{96116D27-2F2B-78EB-A399-A411FE7EDF5B}"/>
                </a:ext>
              </a:extLst>
            </p:cNvPr>
            <p:cNvSpPr/>
            <p:nvPr/>
          </p:nvSpPr>
          <p:spPr>
            <a:xfrm>
              <a:off x="5276461" y="1010498"/>
              <a:ext cx="341631" cy="323439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  <p:sp>
          <p:nvSpPr>
            <p:cNvPr id="17" name="Mezza cornice 16">
              <a:extLst>
                <a:ext uri="{FF2B5EF4-FFF2-40B4-BE49-F238E27FC236}">
                  <a16:creationId xmlns:a16="http://schemas.microsoft.com/office/drawing/2014/main" id="{BE30BF35-145F-3E7D-E277-FF782779B8BE}"/>
                </a:ext>
              </a:extLst>
            </p:cNvPr>
            <p:cNvSpPr/>
            <p:nvPr/>
          </p:nvSpPr>
          <p:spPr>
            <a:xfrm>
              <a:off x="5366586" y="1089176"/>
              <a:ext cx="251638" cy="241005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</p:grp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1340573C-8B5F-951C-1563-E1BEC77261F0}"/>
              </a:ext>
            </a:extLst>
          </p:cNvPr>
          <p:cNvCxnSpPr>
            <a:cxnSpLocks/>
          </p:cNvCxnSpPr>
          <p:nvPr/>
        </p:nvCxnSpPr>
        <p:spPr>
          <a:xfrm flipV="1">
            <a:off x="1222399" y="3913111"/>
            <a:ext cx="32580000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7CD8ACC3-F2E2-A634-6A2F-6516423434FE}"/>
              </a:ext>
            </a:extLst>
          </p:cNvPr>
          <p:cNvGrpSpPr/>
          <p:nvPr/>
        </p:nvGrpSpPr>
        <p:grpSpPr>
          <a:xfrm>
            <a:off x="873937" y="821057"/>
            <a:ext cx="1210989" cy="1146061"/>
            <a:chOff x="5276461" y="1010498"/>
            <a:chExt cx="341763" cy="323439"/>
          </a:xfrm>
        </p:grpSpPr>
        <p:sp>
          <p:nvSpPr>
            <p:cNvPr id="21" name="Mezza cornice 20">
              <a:extLst>
                <a:ext uri="{FF2B5EF4-FFF2-40B4-BE49-F238E27FC236}">
                  <a16:creationId xmlns:a16="http://schemas.microsoft.com/office/drawing/2014/main" id="{AB21B714-D94E-0768-62AA-F165C3B5A5CC}"/>
                </a:ext>
              </a:extLst>
            </p:cNvPr>
            <p:cNvSpPr/>
            <p:nvPr/>
          </p:nvSpPr>
          <p:spPr>
            <a:xfrm>
              <a:off x="5276461" y="1010498"/>
              <a:ext cx="341631" cy="323439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  <p:sp>
          <p:nvSpPr>
            <p:cNvPr id="27" name="Mezza cornice 26">
              <a:extLst>
                <a:ext uri="{FF2B5EF4-FFF2-40B4-BE49-F238E27FC236}">
                  <a16:creationId xmlns:a16="http://schemas.microsoft.com/office/drawing/2014/main" id="{4978701E-5668-8181-036F-7DDC4EE71680}"/>
                </a:ext>
              </a:extLst>
            </p:cNvPr>
            <p:cNvSpPr/>
            <p:nvPr/>
          </p:nvSpPr>
          <p:spPr>
            <a:xfrm>
              <a:off x="5366586" y="1089176"/>
              <a:ext cx="251638" cy="241005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5030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79EF82CB-B2DE-FE10-145A-4E92F94E38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7403">
                        <a14:foregroundMark x1="45455" y1="72986" x2="45455" y2="72986"/>
                        <a14:foregroundMark x1="62987" y1="28436" x2="62987" y2="28436"/>
                        <a14:backgroundMark x1="41558" y1="74408" x2="41558" y2="744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1608" y="24882148"/>
            <a:ext cx="3458985" cy="473925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F6CDFDD-6AE4-C040-2FAF-74A4115636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54" b="97853" l="722" r="100000">
                        <a14:foregroundMark x1="47292" y1="21166" x2="47292" y2="211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0934" y="6398795"/>
            <a:ext cx="3581969" cy="4215600"/>
          </a:xfrm>
          <a:prstGeom prst="rect">
            <a:avLst/>
          </a:prstGeom>
        </p:spPr>
      </p:pic>
      <p:pic>
        <p:nvPicPr>
          <p:cNvPr id="70" name="Immagine 69">
            <a:extLst>
              <a:ext uri="{FF2B5EF4-FFF2-40B4-BE49-F238E27FC236}">
                <a16:creationId xmlns:a16="http://schemas.microsoft.com/office/drawing/2014/main" id="{D8497FB3-EBE2-DE4A-B0B7-B1CB3AAC15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884" r="8351"/>
          <a:stretch/>
        </p:blipFill>
        <p:spPr>
          <a:xfrm rot="16200000">
            <a:off x="-3629327" y="15031722"/>
            <a:ext cx="13443904" cy="5186759"/>
          </a:xfrm>
          <a:prstGeom prst="rect">
            <a:avLst/>
          </a:prstGeom>
        </p:spPr>
      </p:pic>
      <p:grpSp>
        <p:nvGrpSpPr>
          <p:cNvPr id="98" name="Gruppo 97">
            <a:extLst>
              <a:ext uri="{FF2B5EF4-FFF2-40B4-BE49-F238E27FC236}">
                <a16:creationId xmlns:a16="http://schemas.microsoft.com/office/drawing/2014/main" id="{0279FD65-B27E-C483-ED1F-DB7E2F109BE4}"/>
              </a:ext>
            </a:extLst>
          </p:cNvPr>
          <p:cNvGrpSpPr/>
          <p:nvPr/>
        </p:nvGrpSpPr>
        <p:grpSpPr>
          <a:xfrm>
            <a:off x="8309139" y="21848610"/>
            <a:ext cx="19858099" cy="4197623"/>
            <a:chOff x="2034323" y="4452830"/>
            <a:chExt cx="4151473" cy="854190"/>
          </a:xfrm>
        </p:grpSpPr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CB0D9F5F-8732-D553-21F2-553383F8C8C7}"/>
                </a:ext>
              </a:extLst>
            </p:cNvPr>
            <p:cNvSpPr txBox="1"/>
            <p:nvPr/>
          </p:nvSpPr>
          <p:spPr>
            <a:xfrm>
              <a:off x="2818498" y="4459532"/>
              <a:ext cx="3367298" cy="770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Imbalanced GMB composition</a:t>
              </a:r>
            </a:p>
            <a:p>
              <a:r>
                <a:rPr lang="it-IT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↑ Pro-inflammatory bacteria</a:t>
              </a:r>
            </a:p>
            <a:p>
              <a:r>
                <a:rPr lang="it-IT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↓ Anti-inflammatory bacteria</a:t>
              </a:r>
            </a:p>
            <a:p>
              <a:endParaRPr lang="it-IT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it-IT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Altered microbial metabolites</a:t>
              </a:r>
            </a:p>
          </p:txBody>
        </p:sp>
        <p:pic>
          <p:nvPicPr>
            <p:cNvPr id="82" name="Immagine 81">
              <a:extLst>
                <a:ext uri="{FF2B5EF4-FFF2-40B4-BE49-F238E27FC236}">
                  <a16:creationId xmlns:a16="http://schemas.microsoft.com/office/drawing/2014/main" id="{ABB1C290-DDA4-2551-5A59-60A329F06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34323" y="4452830"/>
              <a:ext cx="784175" cy="854190"/>
            </a:xfrm>
            <a:prstGeom prst="rect">
              <a:avLst/>
            </a:prstGeom>
          </p:spPr>
        </p:pic>
      </p:grpSp>
      <p:pic>
        <p:nvPicPr>
          <p:cNvPr id="86" name="Immagine 85">
            <a:extLst>
              <a:ext uri="{FF2B5EF4-FFF2-40B4-BE49-F238E27FC236}">
                <a16:creationId xmlns:a16="http://schemas.microsoft.com/office/drawing/2014/main" id="{380F73EB-CAE9-BC0B-FD38-FDC8D0491A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6815" y="8829994"/>
            <a:ext cx="5186760" cy="5106138"/>
          </a:xfrm>
          <a:prstGeom prst="rect">
            <a:avLst/>
          </a:prstGeom>
        </p:spPr>
      </p:pic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52CADBA8-9F07-D068-13F0-E240F58FF745}"/>
              </a:ext>
            </a:extLst>
          </p:cNvPr>
          <p:cNvSpPr txBox="1"/>
          <p:nvPr/>
        </p:nvSpPr>
        <p:spPr>
          <a:xfrm>
            <a:off x="10996534" y="8451148"/>
            <a:ext cx="119315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Altered peripheral inflammation</a:t>
            </a:r>
          </a:p>
          <a:p>
            <a:r>
              <a:rPr lang="it-IT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↑ </a:t>
            </a:r>
            <a:r>
              <a:rPr lang="en-GB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Pro-inflammatory</a:t>
            </a:r>
            <a:r>
              <a:rPr lang="it-IT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cytokines</a:t>
            </a:r>
          </a:p>
          <a:p>
            <a:r>
              <a:rPr lang="it-IT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↓ Anti-inflammatory cytokines</a:t>
            </a:r>
          </a:p>
        </p:txBody>
      </p:sp>
      <p:pic>
        <p:nvPicPr>
          <p:cNvPr id="90" name="Immagine 89">
            <a:extLst>
              <a:ext uri="{FF2B5EF4-FFF2-40B4-BE49-F238E27FC236}">
                <a16:creationId xmlns:a16="http://schemas.microsoft.com/office/drawing/2014/main" id="{F9BC7DF0-A6ED-2A3B-17E7-4DD6DE222A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6771" y="15906823"/>
            <a:ext cx="5825718" cy="2730804"/>
          </a:xfrm>
          <a:prstGeom prst="rect">
            <a:avLst/>
          </a:prstGeom>
        </p:spPr>
      </p:pic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4E9790BC-0976-5F7D-6D38-D0FC356CF0FC}"/>
              </a:ext>
            </a:extLst>
          </p:cNvPr>
          <p:cNvSpPr txBox="1"/>
          <p:nvPr/>
        </p:nvSpPr>
        <p:spPr>
          <a:xfrm>
            <a:off x="11281495" y="17548443"/>
            <a:ext cx="119315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Altered barriers integrity</a:t>
            </a:r>
          </a:p>
          <a:p>
            <a:endParaRPr lang="it-IT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8ECBF9C7-7DC3-9670-33F2-62CEA612342F}"/>
              </a:ext>
            </a:extLst>
          </p:cNvPr>
          <p:cNvSpPr txBox="1"/>
          <p:nvPr/>
        </p:nvSpPr>
        <p:spPr>
          <a:xfrm>
            <a:off x="22501842" y="9788831"/>
            <a:ext cx="1768377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it possible to modulate dysregulated peripheral processes associated with Alzheimer’s Disease by targeting the gut-brain axis?</a:t>
            </a:r>
            <a:endParaRPr lang="it-IT" sz="96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3" name="Immagine 112">
            <a:extLst>
              <a:ext uri="{FF2B5EF4-FFF2-40B4-BE49-F238E27FC236}">
                <a16:creationId xmlns:a16="http://schemas.microsoft.com/office/drawing/2014/main" id="{DE88969C-9F02-50BC-FD79-F3710379D6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4845" y="17831154"/>
            <a:ext cx="3890630" cy="348703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1F2E9FF-A422-F5A1-0B55-276573FA4468}"/>
              </a:ext>
            </a:extLst>
          </p:cNvPr>
          <p:cNvSpPr/>
          <p:nvPr/>
        </p:nvSpPr>
        <p:spPr>
          <a:xfrm>
            <a:off x="42911798" y="-30164"/>
            <a:ext cx="288840" cy="3250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8FF8429-B5CF-2C0D-95EA-D7FD7A61F622}"/>
              </a:ext>
            </a:extLst>
          </p:cNvPr>
          <p:cNvSpPr/>
          <p:nvPr/>
        </p:nvSpPr>
        <p:spPr>
          <a:xfrm>
            <a:off x="42271321" y="-30164"/>
            <a:ext cx="565123" cy="3250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95434E5-5DD6-B2E0-0968-20A242DFF47A}"/>
              </a:ext>
            </a:extLst>
          </p:cNvPr>
          <p:cNvSpPr/>
          <p:nvPr/>
        </p:nvSpPr>
        <p:spPr>
          <a:xfrm>
            <a:off x="41216427" y="-30156"/>
            <a:ext cx="923038" cy="32436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7479CC6-0FBC-8A8B-D89F-A115A2C1C62C}"/>
              </a:ext>
            </a:extLst>
          </p:cNvPr>
          <p:cNvSpPr txBox="1"/>
          <p:nvPr/>
        </p:nvSpPr>
        <p:spPr>
          <a:xfrm>
            <a:off x="1488867" y="1323613"/>
            <a:ext cx="30225075" cy="140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504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Aim of the study</a:t>
            </a: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530C8C9B-4F22-800C-8362-EAF91EDD7C79}"/>
              </a:ext>
            </a:extLst>
          </p:cNvPr>
          <p:cNvCxnSpPr>
            <a:cxnSpLocks/>
          </p:cNvCxnSpPr>
          <p:nvPr/>
        </p:nvCxnSpPr>
        <p:spPr>
          <a:xfrm>
            <a:off x="1219533" y="2081132"/>
            <a:ext cx="0" cy="765366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1C912D1E-6935-B7DD-6188-439644CCF3A1}"/>
              </a:ext>
            </a:extLst>
          </p:cNvPr>
          <p:cNvGrpSpPr/>
          <p:nvPr/>
        </p:nvGrpSpPr>
        <p:grpSpPr>
          <a:xfrm rot="10800000">
            <a:off x="9533956" y="1975192"/>
            <a:ext cx="1210989" cy="1146061"/>
            <a:chOff x="5276461" y="1010498"/>
            <a:chExt cx="341763" cy="323439"/>
          </a:xfrm>
        </p:grpSpPr>
        <p:sp>
          <p:nvSpPr>
            <p:cNvPr id="22" name="Mezza cornice 21">
              <a:extLst>
                <a:ext uri="{FF2B5EF4-FFF2-40B4-BE49-F238E27FC236}">
                  <a16:creationId xmlns:a16="http://schemas.microsoft.com/office/drawing/2014/main" id="{C7C2F14C-6AB5-5E7E-5FE7-EA9E58DA2BD3}"/>
                </a:ext>
              </a:extLst>
            </p:cNvPr>
            <p:cNvSpPr/>
            <p:nvPr/>
          </p:nvSpPr>
          <p:spPr>
            <a:xfrm>
              <a:off x="5276461" y="1010498"/>
              <a:ext cx="341631" cy="323439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  <p:sp>
          <p:nvSpPr>
            <p:cNvPr id="23" name="Mezza cornice 22">
              <a:extLst>
                <a:ext uri="{FF2B5EF4-FFF2-40B4-BE49-F238E27FC236}">
                  <a16:creationId xmlns:a16="http://schemas.microsoft.com/office/drawing/2014/main" id="{B3AF17DB-D18E-442C-3C42-7EB41032D9F3}"/>
                </a:ext>
              </a:extLst>
            </p:cNvPr>
            <p:cNvSpPr/>
            <p:nvPr/>
          </p:nvSpPr>
          <p:spPr>
            <a:xfrm>
              <a:off x="5366586" y="1089176"/>
              <a:ext cx="251638" cy="241005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</p:grp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68FFDCE3-3E55-F802-EE4C-3DD985A82874}"/>
              </a:ext>
            </a:extLst>
          </p:cNvPr>
          <p:cNvCxnSpPr>
            <a:cxnSpLocks/>
          </p:cNvCxnSpPr>
          <p:nvPr/>
        </p:nvCxnSpPr>
        <p:spPr>
          <a:xfrm flipV="1">
            <a:off x="1222399" y="2851928"/>
            <a:ext cx="8136000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4B008F78-EAB1-7B8E-E25A-1B35B2BD1B79}"/>
              </a:ext>
            </a:extLst>
          </p:cNvPr>
          <p:cNvGrpSpPr/>
          <p:nvPr/>
        </p:nvGrpSpPr>
        <p:grpSpPr>
          <a:xfrm>
            <a:off x="873937" y="821057"/>
            <a:ext cx="1210989" cy="1146061"/>
            <a:chOff x="5276461" y="1010498"/>
            <a:chExt cx="341763" cy="323439"/>
          </a:xfrm>
        </p:grpSpPr>
        <p:sp>
          <p:nvSpPr>
            <p:cNvPr id="26" name="Mezza cornice 25">
              <a:extLst>
                <a:ext uri="{FF2B5EF4-FFF2-40B4-BE49-F238E27FC236}">
                  <a16:creationId xmlns:a16="http://schemas.microsoft.com/office/drawing/2014/main" id="{783BE706-5B85-FFC9-6710-49D1C20F968E}"/>
                </a:ext>
              </a:extLst>
            </p:cNvPr>
            <p:cNvSpPr/>
            <p:nvPr/>
          </p:nvSpPr>
          <p:spPr>
            <a:xfrm>
              <a:off x="5276461" y="1010498"/>
              <a:ext cx="341631" cy="323439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  <p:sp>
          <p:nvSpPr>
            <p:cNvPr id="27" name="Mezza cornice 26">
              <a:extLst>
                <a:ext uri="{FF2B5EF4-FFF2-40B4-BE49-F238E27FC236}">
                  <a16:creationId xmlns:a16="http://schemas.microsoft.com/office/drawing/2014/main" id="{C03CD192-AC97-7C1B-CB46-06AB1BE64624}"/>
                </a:ext>
              </a:extLst>
            </p:cNvPr>
            <p:cNvSpPr/>
            <p:nvPr/>
          </p:nvSpPr>
          <p:spPr>
            <a:xfrm>
              <a:off x="5366586" y="1089176"/>
              <a:ext cx="251638" cy="241005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82B31C90-43AB-222A-E13F-06CC04565A80}"/>
              </a:ext>
            </a:extLst>
          </p:cNvPr>
          <p:cNvGrpSpPr/>
          <p:nvPr/>
        </p:nvGrpSpPr>
        <p:grpSpPr>
          <a:xfrm>
            <a:off x="8317161" y="21856632"/>
            <a:ext cx="14823197" cy="4197623"/>
            <a:chOff x="2034323" y="4452830"/>
            <a:chExt cx="3098892" cy="854190"/>
          </a:xfrm>
          <a:solidFill>
            <a:schemeClr val="bg1"/>
          </a:solidFill>
        </p:grpSpPr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B62D8E4B-9E40-5427-7DC4-4EC2399B6377}"/>
                </a:ext>
              </a:extLst>
            </p:cNvPr>
            <p:cNvSpPr txBox="1"/>
            <p:nvPr/>
          </p:nvSpPr>
          <p:spPr>
            <a:xfrm>
              <a:off x="2818498" y="4459532"/>
              <a:ext cx="2314717" cy="7703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it-IT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Imbalanced GMB composition</a:t>
              </a:r>
            </a:p>
            <a:p>
              <a:r>
                <a:rPr lang="it-IT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↑ Pro-inflammatory bacteria</a:t>
              </a:r>
            </a:p>
            <a:p>
              <a:r>
                <a:rPr lang="it-IT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↓ Anti-inflammatory bacteria</a:t>
              </a:r>
            </a:p>
            <a:p>
              <a:endParaRPr lang="it-IT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it-IT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Altered microbial metabolites</a:t>
              </a:r>
            </a:p>
          </p:txBody>
        </p:sp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C42CCFC9-667A-46AD-3A3A-523EC10F6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34323" y="4452830"/>
              <a:ext cx="784175" cy="854190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89191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1F2E9FF-A422-F5A1-0B55-276573FA4468}"/>
              </a:ext>
            </a:extLst>
          </p:cNvPr>
          <p:cNvSpPr/>
          <p:nvPr/>
        </p:nvSpPr>
        <p:spPr>
          <a:xfrm>
            <a:off x="42911798" y="-30164"/>
            <a:ext cx="288840" cy="3250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8FF8429-B5CF-2C0D-95EA-D7FD7A61F622}"/>
              </a:ext>
            </a:extLst>
          </p:cNvPr>
          <p:cNvSpPr/>
          <p:nvPr/>
        </p:nvSpPr>
        <p:spPr>
          <a:xfrm>
            <a:off x="42271321" y="-30164"/>
            <a:ext cx="565123" cy="3250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95434E5-5DD6-B2E0-0968-20A242DFF47A}"/>
              </a:ext>
            </a:extLst>
          </p:cNvPr>
          <p:cNvSpPr/>
          <p:nvPr/>
        </p:nvSpPr>
        <p:spPr>
          <a:xfrm>
            <a:off x="41216427" y="-30156"/>
            <a:ext cx="923038" cy="32436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311">
              <a:solidFill>
                <a:srgbClr val="336699"/>
              </a:solidFill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F3BC1D95-EF8F-E3AD-94F3-FE5FF77DA64A}"/>
              </a:ext>
            </a:extLst>
          </p:cNvPr>
          <p:cNvCxnSpPr>
            <a:cxnSpLocks/>
          </p:cNvCxnSpPr>
          <p:nvPr/>
        </p:nvCxnSpPr>
        <p:spPr>
          <a:xfrm>
            <a:off x="5540347" y="12300991"/>
            <a:ext cx="32887215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1E59F068-FC2A-CF41-5687-59246DB11F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23" t="5486" r="4856"/>
          <a:stretch/>
        </p:blipFill>
        <p:spPr>
          <a:xfrm>
            <a:off x="172346" y="9189172"/>
            <a:ext cx="4724000" cy="631822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03F33BA-C397-3F74-3B81-049FA93AF991}"/>
              </a:ext>
            </a:extLst>
          </p:cNvPr>
          <p:cNvSpPr txBox="1"/>
          <p:nvPr/>
        </p:nvSpPr>
        <p:spPr>
          <a:xfrm>
            <a:off x="205026" y="31540412"/>
            <a:ext cx="41400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ACE-R</a:t>
            </a:r>
            <a:r>
              <a:rPr lang="it-IT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Addenbrooke's Cognitive Examination – Revised; 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MMSE</a:t>
            </a:r>
            <a:r>
              <a:rPr lang="it-IT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Mini-Mental State Examination; 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CDR</a:t>
            </a:r>
            <a:r>
              <a:rPr lang="it-IT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Clinical Dementia Rating Scale;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CSDD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Cornell Scale for Depression in Dementia.  </a:t>
            </a:r>
            <a:endParaRPr lang="it-IT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3CF56472-24BA-5B8B-275A-9D4E194D0C9C}"/>
              </a:ext>
            </a:extLst>
          </p:cNvPr>
          <p:cNvGrpSpPr/>
          <p:nvPr/>
        </p:nvGrpSpPr>
        <p:grpSpPr>
          <a:xfrm>
            <a:off x="11753679" y="12107309"/>
            <a:ext cx="6727213" cy="8119651"/>
            <a:chOff x="3317100" y="2871682"/>
            <a:chExt cx="1898541" cy="2291512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4E454348-F962-BCBE-B4C6-902A4B5EE467}"/>
                </a:ext>
              </a:extLst>
            </p:cNvPr>
            <p:cNvGrpSpPr/>
            <p:nvPr/>
          </p:nvGrpSpPr>
          <p:grpSpPr>
            <a:xfrm>
              <a:off x="3317100" y="2871682"/>
              <a:ext cx="1898541" cy="1513826"/>
              <a:chOff x="3317100" y="2871682"/>
              <a:chExt cx="1898541" cy="1513826"/>
            </a:xfrm>
          </p:grpSpPr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C5BF829F-0AC3-F476-6441-C526F891F12E}"/>
                  </a:ext>
                </a:extLst>
              </p:cNvPr>
              <p:cNvSpPr txBox="1"/>
              <p:nvPr/>
            </p:nvSpPr>
            <p:spPr>
              <a:xfrm>
                <a:off x="3317100" y="3990113"/>
                <a:ext cx="1898541" cy="395395"/>
              </a:xfrm>
              <a:prstGeom prst="rect">
                <a:avLst/>
              </a:prstGeom>
              <a:noFill/>
              <a:ln w="19050">
                <a:solidFill>
                  <a:schemeClr val="accent4">
                    <a:lumMod val="50000"/>
                  </a:schemeClr>
                </a:solidFill>
                <a:prstDash val="dashDot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4252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Psychological assessment (CSDD)</a:t>
                </a:r>
              </a:p>
            </p:txBody>
          </p:sp>
          <p:cxnSp>
            <p:nvCxnSpPr>
              <p:cNvPr id="11" name="Connettore diritto 10">
                <a:extLst>
                  <a:ext uri="{FF2B5EF4-FFF2-40B4-BE49-F238E27FC236}">
                    <a16:creationId xmlns:a16="http://schemas.microsoft.com/office/drawing/2014/main" id="{E04C5E8D-A1E1-23FE-7DF6-2A8A757530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238162" y="2950995"/>
                <a:ext cx="0" cy="1044000"/>
              </a:xfrm>
              <a:prstGeom prst="line">
                <a:avLst/>
              </a:prstGeom>
              <a:ln w="19050">
                <a:solidFill>
                  <a:schemeClr val="accent4">
                    <a:lumMod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Documento 11">
                <a:extLst>
                  <a:ext uri="{FF2B5EF4-FFF2-40B4-BE49-F238E27FC236}">
                    <a16:creationId xmlns:a16="http://schemas.microsoft.com/office/drawing/2014/main" id="{07E91EEA-B577-DA7E-6716-06CA1B66157E}"/>
                  </a:ext>
                </a:extLst>
              </p:cNvPr>
              <p:cNvSpPr/>
              <p:nvPr/>
            </p:nvSpPr>
            <p:spPr>
              <a:xfrm>
                <a:off x="4006767" y="3240697"/>
                <a:ext cx="478800" cy="424800"/>
              </a:xfrm>
              <a:prstGeom prst="flowChartDocumen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4252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T1</a:t>
                </a:r>
              </a:p>
            </p:txBody>
          </p:sp>
          <p:sp>
            <p:nvSpPr>
              <p:cNvPr id="13" name="Ovale 12">
                <a:extLst>
                  <a:ext uri="{FF2B5EF4-FFF2-40B4-BE49-F238E27FC236}">
                    <a16:creationId xmlns:a16="http://schemas.microsoft.com/office/drawing/2014/main" id="{98373747-5544-7B3B-208F-DAAF6D90C64A}"/>
                  </a:ext>
                </a:extLst>
              </p:cNvPr>
              <p:cNvSpPr/>
              <p:nvPr/>
            </p:nvSpPr>
            <p:spPr>
              <a:xfrm>
                <a:off x="4198582" y="2871682"/>
                <a:ext cx="108000" cy="108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/>
              </a:p>
            </p:txBody>
          </p:sp>
        </p:grp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65794DE6-063D-5869-3CB8-EBD1FADE0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59647" y="4477888"/>
              <a:ext cx="596374" cy="685306"/>
            </a:xfrm>
            <a:prstGeom prst="rect">
              <a:avLst/>
            </a:prstGeom>
          </p:spPr>
        </p:pic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E6AF664-5E8B-566F-3480-96C066FD3425}"/>
              </a:ext>
            </a:extLst>
          </p:cNvPr>
          <p:cNvSpPr txBox="1"/>
          <p:nvPr/>
        </p:nvSpPr>
        <p:spPr>
          <a:xfrm>
            <a:off x="1877097" y="15262117"/>
            <a:ext cx="2100794" cy="664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72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= 41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EF72E2DA-1C75-BBF6-EF18-D243B406972C}"/>
              </a:ext>
            </a:extLst>
          </p:cNvPr>
          <p:cNvGrpSpPr/>
          <p:nvPr/>
        </p:nvGrpSpPr>
        <p:grpSpPr>
          <a:xfrm>
            <a:off x="15302403" y="4081269"/>
            <a:ext cx="21405140" cy="8451993"/>
            <a:chOff x="4318614" y="606589"/>
            <a:chExt cx="6040917" cy="2385305"/>
          </a:xfrm>
        </p:grpSpPr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49F824A7-8393-C780-0ABD-B707F1B34A2B}"/>
                </a:ext>
              </a:extLst>
            </p:cNvPr>
            <p:cNvSpPr/>
            <p:nvPr/>
          </p:nvSpPr>
          <p:spPr>
            <a:xfrm>
              <a:off x="4318614" y="2863662"/>
              <a:ext cx="6040917" cy="128232"/>
            </a:xfrm>
            <a:prstGeom prst="rect">
              <a:avLst/>
            </a:prstGeom>
            <a:solidFill>
              <a:srgbClr val="B5E3F5"/>
            </a:solidFill>
            <a:ln>
              <a:solidFill>
                <a:srgbClr val="E7F6F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 dirty="0"/>
            </a:p>
          </p:txBody>
        </p:sp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7E8D2121-1502-228F-A5A0-E776CA020AB1}"/>
                </a:ext>
              </a:extLst>
            </p:cNvPr>
            <p:cNvGrpSpPr/>
            <p:nvPr/>
          </p:nvGrpSpPr>
          <p:grpSpPr>
            <a:xfrm>
              <a:off x="5133664" y="606589"/>
              <a:ext cx="4148451" cy="2192139"/>
              <a:chOff x="5133664" y="606589"/>
              <a:chExt cx="4148451" cy="2192139"/>
            </a:xfrm>
          </p:grpSpPr>
          <p:pic>
            <p:nvPicPr>
              <p:cNvPr id="33" name="Immagine 32">
                <a:extLst>
                  <a:ext uri="{FF2B5EF4-FFF2-40B4-BE49-F238E27FC236}">
                    <a16:creationId xmlns:a16="http://schemas.microsoft.com/office/drawing/2014/main" id="{0B130F60-30DA-216D-6C26-BBFFCD2273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0375" b="60750" l="28500" r="71125">
                            <a14:foregroundMark x1="37625" y1="47875" x2="37625" y2="47875"/>
                            <a14:foregroundMark x1="46125" y1="45000" x2="46125" y2="45000"/>
                            <a14:foregroundMark x1="50875" y1="46875" x2="50875" y2="46875"/>
                            <a14:foregroundMark x1="55500" y1="47875" x2="55500" y2="47875"/>
                            <a14:foregroundMark x1="61250" y1="45500" x2="61250" y2="45500"/>
                            <a14:foregroundMark x1="68000" y1="45250" x2="68000" y2="45250"/>
                            <a14:foregroundMark x1="56125" y1="42125" x2="55750" y2="43375"/>
                          </a14:backgroundRemoval>
                        </a14:imgEffect>
                      </a14:imgLayer>
                    </a14:imgProps>
                  </a:ext>
                </a:extLst>
              </a:blip>
              <a:srcRect l="23220" t="39864" r="23448" b="36918"/>
              <a:stretch/>
            </p:blipFill>
            <p:spPr>
              <a:xfrm>
                <a:off x="7025588" y="2454353"/>
                <a:ext cx="722017" cy="314332"/>
              </a:xfrm>
              <a:prstGeom prst="rect">
                <a:avLst/>
              </a:prstGeom>
            </p:spPr>
          </p:pic>
          <p:pic>
            <p:nvPicPr>
              <p:cNvPr id="34" name="Immagine 33">
                <a:extLst>
                  <a:ext uri="{FF2B5EF4-FFF2-40B4-BE49-F238E27FC236}">
                    <a16:creationId xmlns:a16="http://schemas.microsoft.com/office/drawing/2014/main" id="{FA1AB5DA-F2D9-3423-28B5-5387C0CA5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02314" y="2283503"/>
                <a:ext cx="356423" cy="515225"/>
              </a:xfrm>
              <a:prstGeom prst="rect">
                <a:avLst/>
              </a:prstGeom>
            </p:spPr>
          </p:pic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4362A51E-9FB0-B78E-8118-5A725B3869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42611" y="2637839"/>
                <a:ext cx="478800" cy="136172"/>
              </a:xfrm>
              <a:prstGeom prst="rect">
                <a:avLst/>
              </a:prstGeom>
            </p:spPr>
          </p:pic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225D20F0-2837-D633-FCEC-C47D5E11C0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33664" y="606589"/>
                <a:ext cx="4148451" cy="1623493"/>
              </a:xfrm>
              <a:prstGeom prst="rect">
                <a:avLst/>
              </a:prstGeom>
            </p:spPr>
          </p:pic>
        </p:grpSp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FCBE45A8-EAF2-A9BA-5DC7-A451563F3A62}"/>
              </a:ext>
            </a:extLst>
          </p:cNvPr>
          <p:cNvGrpSpPr/>
          <p:nvPr/>
        </p:nvGrpSpPr>
        <p:grpSpPr>
          <a:xfrm>
            <a:off x="33631280" y="12107307"/>
            <a:ext cx="6727213" cy="8438238"/>
            <a:chOff x="9491354" y="2871682"/>
            <a:chExt cx="1898541" cy="2381423"/>
          </a:xfrm>
        </p:grpSpPr>
        <p:pic>
          <p:nvPicPr>
            <p:cNvPr id="38" name="Immagine 37">
              <a:extLst>
                <a:ext uri="{FF2B5EF4-FFF2-40B4-BE49-F238E27FC236}">
                  <a16:creationId xmlns:a16="http://schemas.microsoft.com/office/drawing/2014/main" id="{852A72B6-C93C-62EB-75AD-350D0545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5232"/>
            <a:stretch/>
          </p:blipFill>
          <p:spPr>
            <a:xfrm>
              <a:off x="10522818" y="4567799"/>
              <a:ext cx="266986" cy="685306"/>
            </a:xfrm>
            <a:prstGeom prst="rect">
              <a:avLst/>
            </a:prstGeom>
          </p:spPr>
        </p:pic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8CEAE107-4FC6-585C-02EA-549D34A97CF4}"/>
                </a:ext>
              </a:extLst>
            </p:cNvPr>
            <p:cNvGrpSpPr/>
            <p:nvPr/>
          </p:nvGrpSpPr>
          <p:grpSpPr>
            <a:xfrm>
              <a:off x="9491354" y="2871682"/>
              <a:ext cx="1898541" cy="1528919"/>
              <a:chOff x="9491354" y="2871682"/>
              <a:chExt cx="1898541" cy="1528919"/>
            </a:xfrm>
          </p:grpSpPr>
          <p:sp>
            <p:nvSpPr>
              <p:cNvPr id="41" name="Ovale 40">
                <a:extLst>
                  <a:ext uri="{FF2B5EF4-FFF2-40B4-BE49-F238E27FC236}">
                    <a16:creationId xmlns:a16="http://schemas.microsoft.com/office/drawing/2014/main" id="{6375A4B6-7675-3A08-A566-40508C503C2A}"/>
                  </a:ext>
                </a:extLst>
              </p:cNvPr>
              <p:cNvSpPr/>
              <p:nvPr/>
            </p:nvSpPr>
            <p:spPr>
              <a:xfrm>
                <a:off x="10360562" y="2871682"/>
                <a:ext cx="108000" cy="1080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/>
              </a:p>
            </p:txBody>
          </p:sp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87F3F068-755D-C5FC-51FA-D83CB72C97BD}"/>
                  </a:ext>
                </a:extLst>
              </p:cNvPr>
              <p:cNvSpPr txBox="1"/>
              <p:nvPr/>
            </p:nvSpPr>
            <p:spPr>
              <a:xfrm>
                <a:off x="9491354" y="4005206"/>
                <a:ext cx="1898541" cy="395395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50000"/>
                  </a:schemeClr>
                </a:solidFill>
                <a:prstDash val="dashDot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4252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Psychological assessment (CSDD)</a:t>
                </a:r>
              </a:p>
            </p:txBody>
          </p:sp>
          <p:cxnSp>
            <p:nvCxnSpPr>
              <p:cNvPr id="43" name="Connettore diritto 42">
                <a:extLst>
                  <a:ext uri="{FF2B5EF4-FFF2-40B4-BE49-F238E27FC236}">
                    <a16:creationId xmlns:a16="http://schemas.microsoft.com/office/drawing/2014/main" id="{C5C7F13E-9F17-2FE8-6F63-39CB0D7B12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412416" y="2966088"/>
                <a:ext cx="0" cy="1044000"/>
              </a:xfrm>
              <a:prstGeom prst="line">
                <a:avLst/>
              </a:prstGeom>
              <a:ln w="19050">
                <a:solidFill>
                  <a:schemeClr val="accent2">
                    <a:lumMod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Documento 43">
                <a:extLst>
                  <a:ext uri="{FF2B5EF4-FFF2-40B4-BE49-F238E27FC236}">
                    <a16:creationId xmlns:a16="http://schemas.microsoft.com/office/drawing/2014/main" id="{1BEEB967-59D8-4D79-023F-B1507AA8ED83}"/>
                  </a:ext>
                </a:extLst>
              </p:cNvPr>
              <p:cNvSpPr/>
              <p:nvPr/>
            </p:nvSpPr>
            <p:spPr>
              <a:xfrm>
                <a:off x="10175162" y="3240697"/>
                <a:ext cx="478800" cy="424800"/>
              </a:xfrm>
              <a:prstGeom prst="flowChartDocumen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4252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T4</a:t>
                </a:r>
              </a:p>
            </p:txBody>
          </p:sp>
        </p:grpSp>
        <p:pic>
          <p:nvPicPr>
            <p:cNvPr id="40" name="Immagine 39">
              <a:extLst>
                <a:ext uri="{FF2B5EF4-FFF2-40B4-BE49-F238E27FC236}">
                  <a16:creationId xmlns:a16="http://schemas.microsoft.com/office/drawing/2014/main" id="{51E5905D-6467-AC81-376A-27A327CC3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864" t="-1864" r="49368" b="1864"/>
            <a:stretch/>
          </p:blipFill>
          <p:spPr>
            <a:xfrm>
              <a:off x="10079134" y="4534960"/>
              <a:ext cx="266986" cy="685306"/>
            </a:xfrm>
            <a:prstGeom prst="rect">
              <a:avLst/>
            </a:prstGeom>
          </p:spPr>
        </p:pic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76EB1864-7CE9-36A9-8434-F6DA375B3705}"/>
              </a:ext>
            </a:extLst>
          </p:cNvPr>
          <p:cNvGrpSpPr/>
          <p:nvPr/>
        </p:nvGrpSpPr>
        <p:grpSpPr>
          <a:xfrm>
            <a:off x="3700126" y="12078889"/>
            <a:ext cx="7219053" cy="10355457"/>
            <a:chOff x="1044242" y="2863662"/>
            <a:chExt cx="2037347" cy="2922497"/>
          </a:xfrm>
        </p:grpSpPr>
        <p:grpSp>
          <p:nvGrpSpPr>
            <p:cNvPr id="46" name="Gruppo 45">
              <a:extLst>
                <a:ext uri="{FF2B5EF4-FFF2-40B4-BE49-F238E27FC236}">
                  <a16:creationId xmlns:a16="http://schemas.microsoft.com/office/drawing/2014/main" id="{F8745589-030F-49AB-A322-9B81C0FF35C3}"/>
                </a:ext>
              </a:extLst>
            </p:cNvPr>
            <p:cNvGrpSpPr/>
            <p:nvPr/>
          </p:nvGrpSpPr>
          <p:grpSpPr>
            <a:xfrm>
              <a:off x="1044242" y="2863662"/>
              <a:ext cx="2037347" cy="2090943"/>
              <a:chOff x="1044242" y="2863662"/>
              <a:chExt cx="2037347" cy="2090943"/>
            </a:xfrm>
          </p:grpSpPr>
          <p:sp>
            <p:nvSpPr>
              <p:cNvPr id="50" name="Ovale 49">
                <a:extLst>
                  <a:ext uri="{FF2B5EF4-FFF2-40B4-BE49-F238E27FC236}">
                    <a16:creationId xmlns:a16="http://schemas.microsoft.com/office/drawing/2014/main" id="{C9E486FB-6302-8BBA-2185-7CA1FDD5FE1A}"/>
                  </a:ext>
                </a:extLst>
              </p:cNvPr>
              <p:cNvSpPr/>
              <p:nvPr/>
            </p:nvSpPr>
            <p:spPr>
              <a:xfrm>
                <a:off x="1944664" y="2863662"/>
                <a:ext cx="108000" cy="108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/>
              </a:p>
            </p:txBody>
          </p:sp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2EEA8027-34F2-9235-B72F-D517665F966F}"/>
                  </a:ext>
                </a:extLst>
              </p:cNvPr>
              <p:cNvSpPr txBox="1"/>
              <p:nvPr/>
            </p:nvSpPr>
            <p:spPr>
              <a:xfrm>
                <a:off x="1044242" y="4005206"/>
                <a:ext cx="2037347" cy="949399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50000"/>
                  </a:schemeClr>
                </a:solidFill>
                <a:prstDash val="dashDot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4252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● Cognitive assessment (ACE-R/MMSE, CDR)</a:t>
                </a:r>
              </a:p>
              <a:p>
                <a:pPr algn="ctr"/>
                <a:endParaRPr lang="it-IT" sz="4252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:r>
                  <a:rPr lang="it-IT" sz="4252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● Psychological assessment (CSDD)</a:t>
                </a:r>
              </a:p>
            </p:txBody>
          </p:sp>
          <p:cxnSp>
            <p:nvCxnSpPr>
              <p:cNvPr id="52" name="Connettore diritto 51">
                <a:extLst>
                  <a:ext uri="{FF2B5EF4-FFF2-40B4-BE49-F238E27FC236}">
                    <a16:creationId xmlns:a16="http://schemas.microsoft.com/office/drawing/2014/main" id="{A90EF5A0-434B-524F-1CEB-50374639F2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005264" y="2942385"/>
                <a:ext cx="0" cy="1044000"/>
              </a:xfrm>
              <a:prstGeom prst="line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Documento 52">
                <a:extLst>
                  <a:ext uri="{FF2B5EF4-FFF2-40B4-BE49-F238E27FC236}">
                    <a16:creationId xmlns:a16="http://schemas.microsoft.com/office/drawing/2014/main" id="{44F63CE1-25FC-6A2C-D1F2-C0A97CAAFE06}"/>
                  </a:ext>
                </a:extLst>
              </p:cNvPr>
              <p:cNvSpPr/>
              <p:nvPr/>
            </p:nvSpPr>
            <p:spPr>
              <a:xfrm>
                <a:off x="1778546" y="3240697"/>
                <a:ext cx="479655" cy="423874"/>
              </a:xfrm>
              <a:prstGeom prst="flowChartDocumen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4252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T0</a:t>
                </a:r>
              </a:p>
            </p:txBody>
          </p:sp>
        </p:grpSp>
        <p:grpSp>
          <p:nvGrpSpPr>
            <p:cNvPr id="47" name="Gruppo 46">
              <a:extLst>
                <a:ext uri="{FF2B5EF4-FFF2-40B4-BE49-F238E27FC236}">
                  <a16:creationId xmlns:a16="http://schemas.microsoft.com/office/drawing/2014/main" id="{C04C1BDA-716C-CC33-FFA8-1940B4F086E2}"/>
                </a:ext>
              </a:extLst>
            </p:cNvPr>
            <p:cNvGrpSpPr/>
            <p:nvPr/>
          </p:nvGrpSpPr>
          <p:grpSpPr>
            <a:xfrm>
              <a:off x="1715595" y="5060326"/>
              <a:ext cx="672194" cy="725833"/>
              <a:chOff x="1715595" y="5060326"/>
              <a:chExt cx="672194" cy="725833"/>
            </a:xfrm>
          </p:grpSpPr>
          <p:pic>
            <p:nvPicPr>
              <p:cNvPr id="48" name="Immagine 47">
                <a:extLst>
                  <a:ext uri="{FF2B5EF4-FFF2-40B4-BE49-F238E27FC236}">
                    <a16:creationId xmlns:a16="http://schemas.microsoft.com/office/drawing/2014/main" id="{BA526040-96CB-CFF9-907C-1364AAA5EB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57344"/>
              <a:stretch/>
            </p:blipFill>
            <p:spPr>
              <a:xfrm>
                <a:off x="2133399" y="5100853"/>
                <a:ext cx="254390" cy="685306"/>
              </a:xfrm>
              <a:prstGeom prst="rect">
                <a:avLst/>
              </a:prstGeom>
            </p:spPr>
          </p:pic>
          <p:pic>
            <p:nvPicPr>
              <p:cNvPr id="49" name="Immagine 48">
                <a:extLst>
                  <a:ext uri="{FF2B5EF4-FFF2-40B4-BE49-F238E27FC236}">
                    <a16:creationId xmlns:a16="http://schemas.microsoft.com/office/drawing/2014/main" id="{6EAB4FDB-8821-97C2-10FC-AD4E65AB0A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5864" t="-1864" r="49368" b="1864"/>
              <a:stretch/>
            </p:blipFill>
            <p:spPr>
              <a:xfrm>
                <a:off x="1715595" y="5060326"/>
                <a:ext cx="266986" cy="685306"/>
              </a:xfrm>
              <a:prstGeom prst="rect">
                <a:avLst/>
              </a:prstGeom>
            </p:spPr>
          </p:pic>
        </p:grpSp>
      </p:grp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5A430EFF-F56B-793C-8712-67D48558AAEF}"/>
              </a:ext>
            </a:extLst>
          </p:cNvPr>
          <p:cNvGrpSpPr/>
          <p:nvPr/>
        </p:nvGrpSpPr>
        <p:grpSpPr>
          <a:xfrm>
            <a:off x="7390442" y="18073999"/>
            <a:ext cx="30763637" cy="6787796"/>
            <a:chOff x="7390442" y="18073999"/>
            <a:chExt cx="30763637" cy="6787796"/>
          </a:xfrm>
        </p:grpSpPr>
        <p:pic>
          <p:nvPicPr>
            <p:cNvPr id="55" name="Picture 2" descr="CFX-384 - GENGS">
              <a:extLst>
                <a:ext uri="{FF2B5EF4-FFF2-40B4-BE49-F238E27FC236}">
                  <a16:creationId xmlns:a16="http://schemas.microsoft.com/office/drawing/2014/main" id="{BAC1352B-2751-EDA6-F23C-AFF732E094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7" r="11864"/>
            <a:stretch/>
          </p:blipFill>
          <p:spPr bwMode="auto">
            <a:xfrm>
              <a:off x="22379560" y="21854112"/>
              <a:ext cx="1917822" cy="1776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6" name="Gruppo 55">
              <a:extLst>
                <a:ext uri="{FF2B5EF4-FFF2-40B4-BE49-F238E27FC236}">
                  <a16:creationId xmlns:a16="http://schemas.microsoft.com/office/drawing/2014/main" id="{82FD38C4-F93C-53D6-A755-27A9B96198F8}"/>
                </a:ext>
              </a:extLst>
            </p:cNvPr>
            <p:cNvGrpSpPr/>
            <p:nvPr/>
          </p:nvGrpSpPr>
          <p:grpSpPr>
            <a:xfrm>
              <a:off x="7390442" y="18073999"/>
              <a:ext cx="30763637" cy="6787796"/>
              <a:chOff x="2085716" y="4555587"/>
              <a:chExt cx="8682054" cy="1915637"/>
            </a:xfrm>
          </p:grpSpPr>
          <p:cxnSp>
            <p:nvCxnSpPr>
              <p:cNvPr id="57" name="Connettore curvo 56">
                <a:extLst>
                  <a:ext uri="{FF2B5EF4-FFF2-40B4-BE49-F238E27FC236}">
                    <a16:creationId xmlns:a16="http://schemas.microsoft.com/office/drawing/2014/main" id="{613D6CB9-F981-D51E-E76E-20E205ADDAAB}"/>
                  </a:ext>
                </a:extLst>
              </p:cNvPr>
              <p:cNvCxnSpPr>
                <a:cxnSpLocks/>
                <a:stCxn id="59" idx="3"/>
              </p:cNvCxnSpPr>
              <p:nvPr/>
            </p:nvCxnSpPr>
            <p:spPr>
              <a:xfrm rot="5400000">
                <a:off x="8350793" y="4102829"/>
                <a:ext cx="1090968" cy="3245138"/>
              </a:xfrm>
              <a:prstGeom prst="curvedConnector2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CasellaDiTesto 57">
                <a:extLst>
                  <a:ext uri="{FF2B5EF4-FFF2-40B4-BE49-F238E27FC236}">
                    <a16:creationId xmlns:a16="http://schemas.microsoft.com/office/drawing/2014/main" id="{43BB1AD3-0F32-A3A7-05DF-EAC1AC6FDD9F}"/>
                  </a:ext>
                </a:extLst>
              </p:cNvPr>
              <p:cNvSpPr txBox="1"/>
              <p:nvPr/>
            </p:nvSpPr>
            <p:spPr>
              <a:xfrm>
                <a:off x="5798308" y="6062982"/>
                <a:ext cx="1508712" cy="40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4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Candidate gene expression analysis</a:t>
                </a:r>
              </a:p>
            </p:txBody>
          </p:sp>
          <p:sp>
            <p:nvSpPr>
              <p:cNvPr id="59" name="Ovale 58">
                <a:extLst>
                  <a:ext uri="{FF2B5EF4-FFF2-40B4-BE49-F238E27FC236}">
                    <a16:creationId xmlns:a16="http://schemas.microsoft.com/office/drawing/2014/main" id="{FC192D85-1B6A-2CF4-6FC9-D7B39FA33879}"/>
                  </a:ext>
                </a:extLst>
              </p:cNvPr>
              <p:cNvSpPr/>
              <p:nvPr/>
            </p:nvSpPr>
            <p:spPr>
              <a:xfrm>
                <a:off x="10476138" y="4555587"/>
                <a:ext cx="291632" cy="731445"/>
              </a:xfrm>
              <a:prstGeom prst="ellipse">
                <a:avLst/>
              </a:prstGeom>
              <a:noFill/>
              <a:ln w="762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/>
              </a:p>
            </p:txBody>
          </p:sp>
          <p:cxnSp>
            <p:nvCxnSpPr>
              <p:cNvPr id="60" name="Connettore curvo 59">
                <a:extLst>
                  <a:ext uri="{FF2B5EF4-FFF2-40B4-BE49-F238E27FC236}">
                    <a16:creationId xmlns:a16="http://schemas.microsoft.com/office/drawing/2014/main" id="{2E7EEB29-E8F3-D05A-45FE-1C29E51F4FF1}"/>
                  </a:ext>
                </a:extLst>
              </p:cNvPr>
              <p:cNvCxnSpPr>
                <a:cxnSpLocks/>
                <a:stCxn id="61" idx="5"/>
              </p:cNvCxnSpPr>
              <p:nvPr/>
            </p:nvCxnSpPr>
            <p:spPr>
              <a:xfrm rot="16200000" flipH="1">
                <a:off x="3770884" y="4253121"/>
                <a:ext cx="583272" cy="3497834"/>
              </a:xfrm>
              <a:prstGeom prst="curvedConnector2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Ovale 60">
                <a:extLst>
                  <a:ext uri="{FF2B5EF4-FFF2-40B4-BE49-F238E27FC236}">
                    <a16:creationId xmlns:a16="http://schemas.microsoft.com/office/drawing/2014/main" id="{072A2914-653B-C6A1-A3BA-1F54CE751476}"/>
                  </a:ext>
                </a:extLst>
              </p:cNvPr>
              <p:cNvSpPr/>
              <p:nvPr/>
            </p:nvSpPr>
            <p:spPr>
              <a:xfrm>
                <a:off x="2085716" y="5086075"/>
                <a:ext cx="266986" cy="731445"/>
              </a:xfrm>
              <a:prstGeom prst="ellipse">
                <a:avLst/>
              </a:prstGeom>
              <a:noFill/>
              <a:ln w="762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/>
              </a:p>
            </p:txBody>
          </p:sp>
        </p:grpSp>
      </p:grp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062C6C86-A681-ACC7-773F-E38DDBACDD2F}"/>
              </a:ext>
            </a:extLst>
          </p:cNvPr>
          <p:cNvSpPr txBox="1"/>
          <p:nvPr/>
        </p:nvSpPr>
        <p:spPr>
          <a:xfrm>
            <a:off x="1488867" y="1323613"/>
            <a:ext cx="30225075" cy="140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504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design</a:t>
            </a:r>
          </a:p>
        </p:txBody>
      </p:sp>
      <p:cxnSp>
        <p:nvCxnSpPr>
          <p:cNvPr id="63" name="Connettore diritto 62">
            <a:extLst>
              <a:ext uri="{FF2B5EF4-FFF2-40B4-BE49-F238E27FC236}">
                <a16:creationId xmlns:a16="http://schemas.microsoft.com/office/drawing/2014/main" id="{126BD084-C538-E4C6-372D-348C865D9FA7}"/>
              </a:ext>
            </a:extLst>
          </p:cNvPr>
          <p:cNvCxnSpPr>
            <a:cxnSpLocks/>
          </p:cNvCxnSpPr>
          <p:nvPr/>
        </p:nvCxnSpPr>
        <p:spPr>
          <a:xfrm>
            <a:off x="1219533" y="2081132"/>
            <a:ext cx="0" cy="765366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16128C42-6BA8-EB4C-B9E9-3F32794BA563}"/>
              </a:ext>
            </a:extLst>
          </p:cNvPr>
          <p:cNvGrpSpPr/>
          <p:nvPr/>
        </p:nvGrpSpPr>
        <p:grpSpPr>
          <a:xfrm rot="10800000">
            <a:off x="11266498" y="1975192"/>
            <a:ext cx="1210989" cy="1146061"/>
            <a:chOff x="5276461" y="1010498"/>
            <a:chExt cx="341763" cy="323439"/>
          </a:xfrm>
        </p:grpSpPr>
        <p:sp>
          <p:nvSpPr>
            <p:cNvPr id="65" name="Mezza cornice 64">
              <a:extLst>
                <a:ext uri="{FF2B5EF4-FFF2-40B4-BE49-F238E27FC236}">
                  <a16:creationId xmlns:a16="http://schemas.microsoft.com/office/drawing/2014/main" id="{516F3800-15EC-77FF-584F-4CC7297F894E}"/>
                </a:ext>
              </a:extLst>
            </p:cNvPr>
            <p:cNvSpPr/>
            <p:nvPr/>
          </p:nvSpPr>
          <p:spPr>
            <a:xfrm>
              <a:off x="5276461" y="1010498"/>
              <a:ext cx="341631" cy="323439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  <p:sp>
          <p:nvSpPr>
            <p:cNvPr id="66" name="Mezza cornice 65">
              <a:extLst>
                <a:ext uri="{FF2B5EF4-FFF2-40B4-BE49-F238E27FC236}">
                  <a16:creationId xmlns:a16="http://schemas.microsoft.com/office/drawing/2014/main" id="{CB197949-4442-CA7B-E9E4-DBA8292FC20E}"/>
                </a:ext>
              </a:extLst>
            </p:cNvPr>
            <p:cNvSpPr/>
            <p:nvPr/>
          </p:nvSpPr>
          <p:spPr>
            <a:xfrm>
              <a:off x="5366586" y="1089176"/>
              <a:ext cx="251638" cy="241005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</p:grpSp>
      <p:cxnSp>
        <p:nvCxnSpPr>
          <p:cNvPr id="67" name="Connettore diritto 66">
            <a:extLst>
              <a:ext uri="{FF2B5EF4-FFF2-40B4-BE49-F238E27FC236}">
                <a16:creationId xmlns:a16="http://schemas.microsoft.com/office/drawing/2014/main" id="{0CD23CAC-FE51-ADBD-FB64-B39C501981B2}"/>
              </a:ext>
            </a:extLst>
          </p:cNvPr>
          <p:cNvCxnSpPr>
            <a:cxnSpLocks/>
          </p:cNvCxnSpPr>
          <p:nvPr/>
        </p:nvCxnSpPr>
        <p:spPr>
          <a:xfrm flipV="1">
            <a:off x="1222399" y="2851928"/>
            <a:ext cx="9864000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uppo 67">
            <a:extLst>
              <a:ext uri="{FF2B5EF4-FFF2-40B4-BE49-F238E27FC236}">
                <a16:creationId xmlns:a16="http://schemas.microsoft.com/office/drawing/2014/main" id="{A7029020-9079-86BF-2FCC-F446A7C6B049}"/>
              </a:ext>
            </a:extLst>
          </p:cNvPr>
          <p:cNvGrpSpPr/>
          <p:nvPr/>
        </p:nvGrpSpPr>
        <p:grpSpPr>
          <a:xfrm>
            <a:off x="873937" y="821057"/>
            <a:ext cx="1210989" cy="1146061"/>
            <a:chOff x="5276461" y="1010498"/>
            <a:chExt cx="341763" cy="323439"/>
          </a:xfrm>
        </p:grpSpPr>
        <p:sp>
          <p:nvSpPr>
            <p:cNvPr id="69" name="Mezza cornice 68">
              <a:extLst>
                <a:ext uri="{FF2B5EF4-FFF2-40B4-BE49-F238E27FC236}">
                  <a16:creationId xmlns:a16="http://schemas.microsoft.com/office/drawing/2014/main" id="{79F52058-98CD-5F3C-E05F-D9BDC2B38A2F}"/>
                </a:ext>
              </a:extLst>
            </p:cNvPr>
            <p:cNvSpPr/>
            <p:nvPr/>
          </p:nvSpPr>
          <p:spPr>
            <a:xfrm>
              <a:off x="5276461" y="1010498"/>
              <a:ext cx="341631" cy="323439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  <p:sp>
          <p:nvSpPr>
            <p:cNvPr id="71" name="Mezza cornice 70">
              <a:extLst>
                <a:ext uri="{FF2B5EF4-FFF2-40B4-BE49-F238E27FC236}">
                  <a16:creationId xmlns:a16="http://schemas.microsoft.com/office/drawing/2014/main" id="{D6C141D0-386E-80AF-DD90-5037080CBBAF}"/>
                </a:ext>
              </a:extLst>
            </p:cNvPr>
            <p:cNvSpPr/>
            <p:nvPr/>
          </p:nvSpPr>
          <p:spPr>
            <a:xfrm>
              <a:off x="5366586" y="1089176"/>
              <a:ext cx="251638" cy="241005"/>
            </a:xfrm>
            <a:prstGeom prst="halfFrame">
              <a:avLst>
                <a:gd name="adj1" fmla="val 16666"/>
                <a:gd name="adj2" fmla="val 19444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5311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uppo 71">
            <a:extLst>
              <a:ext uri="{FF2B5EF4-FFF2-40B4-BE49-F238E27FC236}">
                <a16:creationId xmlns:a16="http://schemas.microsoft.com/office/drawing/2014/main" id="{F560BD4E-D3AE-42AB-7ED5-7C1788DF33CC}"/>
              </a:ext>
            </a:extLst>
          </p:cNvPr>
          <p:cNvGrpSpPr/>
          <p:nvPr/>
        </p:nvGrpSpPr>
        <p:grpSpPr>
          <a:xfrm>
            <a:off x="6000896" y="18183953"/>
            <a:ext cx="30570099" cy="11543653"/>
            <a:chOff x="6000896" y="18183953"/>
            <a:chExt cx="30570099" cy="11543653"/>
          </a:xfrm>
        </p:grpSpPr>
        <p:grpSp>
          <p:nvGrpSpPr>
            <p:cNvPr id="74" name="Gruppo 73">
              <a:extLst>
                <a:ext uri="{FF2B5EF4-FFF2-40B4-BE49-F238E27FC236}">
                  <a16:creationId xmlns:a16="http://schemas.microsoft.com/office/drawing/2014/main" id="{517D32AA-ED4C-D059-4C49-46FAAC6F9FFA}"/>
                </a:ext>
              </a:extLst>
            </p:cNvPr>
            <p:cNvGrpSpPr/>
            <p:nvPr/>
          </p:nvGrpSpPr>
          <p:grpSpPr>
            <a:xfrm>
              <a:off x="6000896" y="18183953"/>
              <a:ext cx="30570099" cy="11543653"/>
              <a:chOff x="1693561" y="4586620"/>
              <a:chExt cx="8627434" cy="3257826"/>
            </a:xfrm>
          </p:grpSpPr>
          <p:sp>
            <p:nvSpPr>
              <p:cNvPr id="79" name="Rettangolo 78">
                <a:extLst>
                  <a:ext uri="{FF2B5EF4-FFF2-40B4-BE49-F238E27FC236}">
                    <a16:creationId xmlns:a16="http://schemas.microsoft.com/office/drawing/2014/main" id="{9D3A3DF1-4EC6-8C7C-510F-32BDC6E03D69}"/>
                  </a:ext>
                </a:extLst>
              </p:cNvPr>
              <p:cNvSpPr/>
              <p:nvPr/>
            </p:nvSpPr>
            <p:spPr>
              <a:xfrm>
                <a:off x="1693561" y="5104235"/>
                <a:ext cx="266986" cy="648088"/>
              </a:xfrm>
              <a:prstGeom prst="rect">
                <a:avLst/>
              </a:prstGeom>
              <a:noFill/>
              <a:ln w="76200">
                <a:solidFill>
                  <a:srgbClr val="661A0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/>
              </a:p>
            </p:txBody>
          </p:sp>
          <p:sp>
            <p:nvSpPr>
              <p:cNvPr id="80" name="Rettangolo 79">
                <a:extLst>
                  <a:ext uri="{FF2B5EF4-FFF2-40B4-BE49-F238E27FC236}">
                    <a16:creationId xmlns:a16="http://schemas.microsoft.com/office/drawing/2014/main" id="{7AF31A8B-4826-F775-D645-D25A8FB152B0}"/>
                  </a:ext>
                </a:extLst>
              </p:cNvPr>
              <p:cNvSpPr/>
              <p:nvPr/>
            </p:nvSpPr>
            <p:spPr>
              <a:xfrm>
                <a:off x="10054009" y="4586620"/>
                <a:ext cx="266986" cy="648088"/>
              </a:xfrm>
              <a:prstGeom prst="rect">
                <a:avLst/>
              </a:prstGeom>
              <a:noFill/>
              <a:ln w="76200">
                <a:solidFill>
                  <a:srgbClr val="661A0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5311"/>
              </a:p>
            </p:txBody>
          </p:sp>
          <p:cxnSp>
            <p:nvCxnSpPr>
              <p:cNvPr id="81" name="Connettore a gomito 80">
                <a:extLst>
                  <a:ext uri="{FF2B5EF4-FFF2-40B4-BE49-F238E27FC236}">
                    <a16:creationId xmlns:a16="http://schemas.microsoft.com/office/drawing/2014/main" id="{31781FA6-37A1-AEFF-9631-8B8DD62AC37D}"/>
                  </a:ext>
                </a:extLst>
              </p:cNvPr>
              <p:cNvCxnSpPr>
                <a:cxnSpLocks/>
                <a:stCxn id="79" idx="2"/>
              </p:cNvCxnSpPr>
              <p:nvPr/>
            </p:nvCxnSpPr>
            <p:spPr>
              <a:xfrm rot="16200000" flipH="1">
                <a:off x="2806153" y="4773224"/>
                <a:ext cx="1657804" cy="3616001"/>
              </a:xfrm>
              <a:prstGeom prst="bentConnector2">
                <a:avLst/>
              </a:prstGeom>
              <a:ln w="76200">
                <a:solidFill>
                  <a:srgbClr val="661A0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ttore a gomito 82">
                <a:extLst>
                  <a:ext uri="{FF2B5EF4-FFF2-40B4-BE49-F238E27FC236}">
                    <a16:creationId xmlns:a16="http://schemas.microsoft.com/office/drawing/2014/main" id="{F86E36B8-3E9B-6777-9F5F-D9D4EAFAA93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7877623" y="5253104"/>
                <a:ext cx="2297539" cy="2169627"/>
              </a:xfrm>
              <a:prstGeom prst="bentConnector3">
                <a:avLst>
                  <a:gd name="adj1" fmla="val -544"/>
                </a:avLst>
              </a:prstGeom>
              <a:ln w="76200">
                <a:solidFill>
                  <a:srgbClr val="661A0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CasellaDiTesto 83">
                <a:extLst>
                  <a:ext uri="{FF2B5EF4-FFF2-40B4-BE49-F238E27FC236}">
                    <a16:creationId xmlns:a16="http://schemas.microsoft.com/office/drawing/2014/main" id="{D6016FC4-7440-F1CE-62FA-4A5F14AD2BA5}"/>
                  </a:ext>
                </a:extLst>
              </p:cNvPr>
              <p:cNvSpPr txBox="1"/>
              <p:nvPr/>
            </p:nvSpPr>
            <p:spPr>
              <a:xfrm>
                <a:off x="5449854" y="7245112"/>
                <a:ext cx="2297751" cy="599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4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Gut microbiota composition analysis and SCFAs quantification</a:t>
                </a:r>
              </a:p>
            </p:txBody>
          </p:sp>
        </p:grpSp>
        <p:pic>
          <p:nvPicPr>
            <p:cNvPr id="77" name="Picture 4" descr="Sequenziatore di nuova generazione per DNA - MiSeq - Illumina, Inc. - da  laboratorio">
              <a:extLst>
                <a:ext uri="{FF2B5EF4-FFF2-40B4-BE49-F238E27FC236}">
                  <a16:creationId xmlns:a16="http://schemas.microsoft.com/office/drawing/2014/main" id="{01604E37-7703-EC52-05D5-6DC9681B4F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0" t="17576" r="7678" b="20454"/>
            <a:stretch/>
          </p:blipFill>
          <p:spPr bwMode="auto">
            <a:xfrm>
              <a:off x="21655055" y="25995608"/>
              <a:ext cx="2113167" cy="1503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Immagine 77">
              <a:extLst>
                <a:ext uri="{FF2B5EF4-FFF2-40B4-BE49-F238E27FC236}">
                  <a16:creationId xmlns:a16="http://schemas.microsoft.com/office/drawing/2014/main" id="{57782ACC-3CA0-0D4A-3FD0-F22918B2E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748709" y="25914658"/>
              <a:ext cx="1809750" cy="1809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827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4897</TotalTime>
  <Words>979</Words>
  <Application>Microsoft Office PowerPoint</Application>
  <PresentationFormat>Personalizzato</PresentationFormat>
  <Paragraphs>236</Paragraphs>
  <Slides>15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3" baseType="lpstr">
      <vt:lpstr>Arial</vt:lpstr>
      <vt:lpstr>BlinkMacSystemFont</vt:lpstr>
      <vt:lpstr>Calibri</vt:lpstr>
      <vt:lpstr>Calibri Light</vt:lpstr>
      <vt:lpstr>Helvetica</vt:lpstr>
      <vt:lpstr>Tahoma</vt:lpstr>
      <vt:lpstr>The Hand Extrablack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Mombelli Elisa</dc:creator>
  <cp:lastModifiedBy>Mombelli Elisa</cp:lastModifiedBy>
  <cp:revision>45</cp:revision>
  <dcterms:created xsi:type="dcterms:W3CDTF">2024-09-03T09:11:48Z</dcterms:created>
  <dcterms:modified xsi:type="dcterms:W3CDTF">2024-09-26T11:59:34Z</dcterms:modified>
</cp:coreProperties>
</file>